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1" r:id="rId26"/>
  </p:sldIdLst>
  <p:sldSz cx="18288000" cy="10287000"/>
  <p:notesSz cx="6858000" cy="9144000"/>
  <p:embeddedFontLst>
    <p:embeddedFont>
      <p:font typeface="Barlow Bold" panose="020B0604020202020204" charset="0"/>
      <p:regular r:id="rId27"/>
    </p:embeddedFont>
    <p:embeddedFont>
      <p:font typeface="Bobby Jones" panose="020B0604020202020204" charset="0"/>
      <p:regular r:id="rId28"/>
    </p:embeddedFont>
    <p:embeddedFont>
      <p:font typeface="DM Sans Bold" panose="020B0604020202020204" charset="0"/>
      <p:regular r:id="rId29"/>
    </p:embeddedFont>
    <p:embeddedFont>
      <p:font typeface="Montserrat" panose="00000500000000000000" pitchFamily="2" charset="0"/>
      <p:regular r:id="rId30"/>
    </p:embeddedFont>
    <p:embeddedFont>
      <p:font typeface="Montserrat Bold" panose="00000800000000000000" charset="0"/>
      <p:regular r:id="rId31"/>
    </p:embeddedFont>
    <p:embeddedFont>
      <p:font typeface="Montserrat Semi-Bold" panose="020B0604020202020204" charset="0"/>
      <p:regular r:id="rId32"/>
    </p:embeddedFont>
    <p:embeddedFont>
      <p:font typeface="Open Sans" panose="020B0606030504020204" pitchFamily="34" charset="0"/>
      <p:regular r:id="rId33"/>
    </p:embeddedFont>
    <p:embeddedFont>
      <p:font typeface="Poppins" panose="00000500000000000000" pitchFamily="2" charset="0"/>
      <p:regular r:id="rId34"/>
    </p:embeddedFont>
    <p:embeddedFont>
      <p:font typeface="Public Sans" panose="020B0604020202020204" charset="0"/>
      <p:regular r:id="rId35"/>
    </p:embeddedFont>
    <p:embeddedFont>
      <p:font typeface="Public Sans Bold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6.sv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6.sv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png"/><Relationship Id="rId7" Type="http://schemas.openxmlformats.org/officeDocument/2006/relationships/image" Target="../media/image3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6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862585" y="1704416"/>
            <a:ext cx="7589417" cy="6459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343"/>
              </a:lnSpc>
            </a:pPr>
            <a:r>
              <a:rPr lang="en-US" sz="19530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Releaf</a:t>
            </a:r>
          </a:p>
          <a:p>
            <a:pPr algn="r">
              <a:lnSpc>
                <a:spcPts val="23983"/>
              </a:lnSpc>
              <a:spcBef>
                <a:spcPct val="0"/>
              </a:spcBef>
            </a:pPr>
            <a:endParaRPr lang="en-US" sz="19530">
              <a:solidFill>
                <a:srgbClr val="FFFFFF"/>
              </a:solidFill>
              <a:latin typeface="Bobby Jones"/>
              <a:ea typeface="Bobby Jones"/>
              <a:cs typeface="Bobby Jones"/>
              <a:sym typeface="Bobby Jones"/>
            </a:endParaRPr>
          </a:p>
        </p:txBody>
      </p:sp>
      <p:sp>
        <p:nvSpPr>
          <p:cNvPr id="4" name="Freeform 4"/>
          <p:cNvSpPr/>
          <p:nvPr/>
        </p:nvSpPr>
        <p:spPr>
          <a:xfrm rot="-5245228">
            <a:off x="5357787" y="1605656"/>
            <a:ext cx="1441062" cy="1889917"/>
          </a:xfrm>
          <a:custGeom>
            <a:avLst/>
            <a:gdLst/>
            <a:ahLst/>
            <a:cxnLst/>
            <a:rect l="l" t="t" r="r" b="b"/>
            <a:pathLst>
              <a:path w="1441062" h="1889917">
                <a:moveTo>
                  <a:pt x="0" y="0"/>
                </a:moveTo>
                <a:lnTo>
                  <a:pt x="1441062" y="0"/>
                </a:lnTo>
                <a:lnTo>
                  <a:pt x="1441062" y="1889917"/>
                </a:lnTo>
                <a:lnTo>
                  <a:pt x="0" y="18899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3182864" y="4869802"/>
            <a:ext cx="0" cy="54739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5872858" y="0"/>
            <a:ext cx="2415142" cy="2415142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541020" y="537210"/>
              <a:ext cx="5255260" cy="5255260"/>
            </a:xfrm>
            <a:custGeom>
              <a:avLst/>
              <a:gdLst/>
              <a:ahLst/>
              <a:cxnLst/>
              <a:rect l="l" t="t" r="r" b="b"/>
              <a:pathLst>
                <a:path w="5255260" h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lnTo>
                    <a:pt x="2627630" y="0"/>
                  </a:lnTo>
                  <a:close/>
                </a:path>
              </a:pathLst>
            </a:custGeom>
            <a:blipFill>
              <a:blip r:embed="rId4"/>
              <a:stretch>
                <a:fillRect l="-694" r="-694"/>
              </a:stretch>
            </a:blip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42397" y="4943508"/>
            <a:ext cx="11691895" cy="361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37"/>
              </a:lnSpc>
              <a:spcBef>
                <a:spcPct val="0"/>
              </a:spcBef>
            </a:pPr>
            <a:r>
              <a:rPr lang="en-US" sz="216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Greening Our World Together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9726" y="7796203"/>
            <a:ext cx="3979218" cy="1462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6"/>
              </a:lnSpc>
              <a:spcBef>
                <a:spcPct val="0"/>
              </a:spcBef>
            </a:pPr>
            <a:r>
              <a:rPr lang="en-US" sz="2862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Supervisor by </a:t>
            </a:r>
            <a:r>
              <a:rPr lang="en-US" sz="286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 </a:t>
            </a:r>
          </a:p>
          <a:p>
            <a:pPr algn="l">
              <a:lnSpc>
                <a:spcPts val="3866"/>
              </a:lnSpc>
              <a:spcBef>
                <a:spcPct val="0"/>
              </a:spcBef>
            </a:pPr>
            <a:r>
              <a:rPr lang="en-US" sz="276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Dr. Reem Eldeeb</a:t>
            </a:r>
          </a:p>
          <a:p>
            <a:pPr algn="l">
              <a:lnSpc>
                <a:spcPts val="3866"/>
              </a:lnSpc>
              <a:spcBef>
                <a:spcPct val="0"/>
              </a:spcBef>
            </a:pPr>
            <a:r>
              <a:rPr lang="en-US" sz="276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Eng. Hassan Khaled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96309" y="946750"/>
            <a:ext cx="17325873" cy="8632079"/>
            <a:chOff x="0" y="0"/>
            <a:chExt cx="4563193" cy="22734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63193" cy="2273469"/>
            </a:xfrm>
            <a:custGeom>
              <a:avLst/>
              <a:gdLst/>
              <a:ahLst/>
              <a:cxnLst/>
              <a:rect l="l" t="t" r="r" b="b"/>
              <a:pathLst>
                <a:path w="4563193" h="2273469">
                  <a:moveTo>
                    <a:pt x="33066" y="0"/>
                  </a:moveTo>
                  <a:lnTo>
                    <a:pt x="4530127" y="0"/>
                  </a:lnTo>
                  <a:cubicBezTo>
                    <a:pt x="4548389" y="0"/>
                    <a:pt x="4563193" y="14804"/>
                    <a:pt x="4563193" y="33066"/>
                  </a:cubicBezTo>
                  <a:lnTo>
                    <a:pt x="4563193" y="2240403"/>
                  </a:lnTo>
                  <a:cubicBezTo>
                    <a:pt x="4563193" y="2258665"/>
                    <a:pt x="4548389" y="2273469"/>
                    <a:pt x="4530127" y="2273469"/>
                  </a:cubicBezTo>
                  <a:lnTo>
                    <a:pt x="33066" y="2273469"/>
                  </a:lnTo>
                  <a:cubicBezTo>
                    <a:pt x="24297" y="2273469"/>
                    <a:pt x="15886" y="2269986"/>
                    <a:pt x="9685" y="2263784"/>
                  </a:cubicBezTo>
                  <a:cubicBezTo>
                    <a:pt x="3484" y="2257583"/>
                    <a:pt x="0" y="2249173"/>
                    <a:pt x="0" y="2240403"/>
                  </a:cubicBezTo>
                  <a:lnTo>
                    <a:pt x="0" y="33066"/>
                  </a:lnTo>
                  <a:cubicBezTo>
                    <a:pt x="0" y="14804"/>
                    <a:pt x="14804" y="0"/>
                    <a:pt x="33066" y="0"/>
                  </a:cubicBezTo>
                  <a:close/>
                </a:path>
              </a:pathLst>
            </a:custGeom>
            <a:solidFill>
              <a:srgbClr val="3A591C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563193" cy="2321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5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67734" y="2362849"/>
            <a:ext cx="17325873" cy="7229280"/>
            <a:chOff x="0" y="0"/>
            <a:chExt cx="4563193" cy="19040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63193" cy="1904008"/>
            </a:xfrm>
            <a:custGeom>
              <a:avLst/>
              <a:gdLst/>
              <a:ahLst/>
              <a:cxnLst/>
              <a:rect l="l" t="t" r="r" b="b"/>
              <a:pathLst>
                <a:path w="4563193" h="1904008">
                  <a:moveTo>
                    <a:pt x="33066" y="0"/>
                  </a:moveTo>
                  <a:lnTo>
                    <a:pt x="4530127" y="0"/>
                  </a:lnTo>
                  <a:cubicBezTo>
                    <a:pt x="4548389" y="0"/>
                    <a:pt x="4563193" y="14804"/>
                    <a:pt x="4563193" y="33066"/>
                  </a:cubicBezTo>
                  <a:lnTo>
                    <a:pt x="4563193" y="1870942"/>
                  </a:lnTo>
                  <a:cubicBezTo>
                    <a:pt x="4563193" y="1889204"/>
                    <a:pt x="4548389" y="1904008"/>
                    <a:pt x="4530127" y="1904008"/>
                  </a:cubicBezTo>
                  <a:lnTo>
                    <a:pt x="33066" y="1904008"/>
                  </a:lnTo>
                  <a:cubicBezTo>
                    <a:pt x="14804" y="1904008"/>
                    <a:pt x="0" y="1889204"/>
                    <a:pt x="0" y="1870942"/>
                  </a:cubicBezTo>
                  <a:lnTo>
                    <a:pt x="0" y="33066"/>
                  </a:lnTo>
                  <a:cubicBezTo>
                    <a:pt x="0" y="14804"/>
                    <a:pt x="14804" y="0"/>
                    <a:pt x="33066" y="0"/>
                  </a:cubicBezTo>
                  <a:close/>
                </a:path>
              </a:pathLst>
            </a:custGeom>
            <a:solidFill>
              <a:srgbClr val="E2EDD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563193" cy="1951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535680" y="3798932"/>
            <a:ext cx="1751244" cy="1669015"/>
          </a:xfrm>
          <a:custGeom>
            <a:avLst/>
            <a:gdLst/>
            <a:ahLst/>
            <a:cxnLst/>
            <a:rect l="l" t="t" r="r" b="b"/>
            <a:pathLst>
              <a:path w="1751244" h="1669015">
                <a:moveTo>
                  <a:pt x="0" y="0"/>
                </a:moveTo>
                <a:lnTo>
                  <a:pt x="1751245" y="0"/>
                </a:lnTo>
                <a:lnTo>
                  <a:pt x="1751245" y="1669016"/>
                </a:lnTo>
                <a:lnTo>
                  <a:pt x="0" y="16690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63" b="-246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1345810" y="6109201"/>
            <a:ext cx="4121246" cy="404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4"/>
              </a:lnSpc>
              <a:spcBef>
                <a:spcPct val="0"/>
              </a:spcBef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2636224" y="6308729"/>
            <a:ext cx="4841627" cy="42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9"/>
              </a:lnSpc>
              <a:spcBef>
                <a:spcPct val="0"/>
              </a:spcBef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5776050" y="1405088"/>
            <a:ext cx="6515707" cy="6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24"/>
              </a:lnSpc>
              <a:spcBef>
                <a:spcPct val="0"/>
              </a:spcBef>
            </a:pPr>
            <a:r>
              <a:rPr lang="en-US" sz="5239" b="1" u="none" strike="noStrike" spc="-29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OUR FEATURES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355548" y="6262953"/>
            <a:ext cx="4111508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9"/>
              </a:lnSpc>
              <a:spcBef>
                <a:spcPct val="0"/>
              </a:spcBef>
            </a:pPr>
            <a:r>
              <a:rPr lang="en-US" sz="2250" b="1">
                <a:solidFill>
                  <a:srgbClr val="3A59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Community participation through volunteering and donations.</a:t>
            </a:r>
          </a:p>
        </p:txBody>
      </p:sp>
      <p:sp>
        <p:nvSpPr>
          <p:cNvPr id="14" name="Freeform 14"/>
          <p:cNvSpPr/>
          <p:nvPr/>
        </p:nvSpPr>
        <p:spPr>
          <a:xfrm>
            <a:off x="4055535" y="3747432"/>
            <a:ext cx="1720516" cy="1720516"/>
          </a:xfrm>
          <a:custGeom>
            <a:avLst/>
            <a:gdLst/>
            <a:ahLst/>
            <a:cxnLst/>
            <a:rect l="l" t="t" r="r" b="b"/>
            <a:pathLst>
              <a:path w="1720516" h="1720516">
                <a:moveTo>
                  <a:pt x="0" y="0"/>
                </a:moveTo>
                <a:lnTo>
                  <a:pt x="1720515" y="0"/>
                </a:lnTo>
                <a:lnTo>
                  <a:pt x="1720515" y="1720516"/>
                </a:lnTo>
                <a:lnTo>
                  <a:pt x="0" y="17205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2840212" y="6031017"/>
            <a:ext cx="4433652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9"/>
              </a:lnSpc>
              <a:spcBef>
                <a:spcPct val="0"/>
              </a:spcBef>
            </a:pPr>
            <a:r>
              <a:rPr lang="en-US" sz="2250" b="1">
                <a:solidFill>
                  <a:srgbClr val="3A59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identifying diseases affecting plants based on visible symptoms.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23329" y="367592"/>
            <a:ext cx="3806581" cy="625788"/>
            <a:chOff x="0" y="0"/>
            <a:chExt cx="5075441" cy="834384"/>
          </a:xfrm>
        </p:grpSpPr>
        <p:sp>
          <p:nvSpPr>
            <p:cNvPr id="17" name="TextBox 17"/>
            <p:cNvSpPr txBox="1"/>
            <p:nvPr/>
          </p:nvSpPr>
          <p:spPr>
            <a:xfrm>
              <a:off x="796352" y="140990"/>
              <a:ext cx="4279089" cy="5047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51"/>
                </a:lnSpc>
                <a:spcBef>
                  <a:spcPct val="0"/>
                </a:spcBef>
              </a:pPr>
              <a:r>
                <a:rPr lang="en-US" sz="2251" b="1" u="none" strike="noStrik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RELEAF</a:t>
              </a:r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607709" cy="834384"/>
            </a:xfrm>
            <a:custGeom>
              <a:avLst/>
              <a:gdLst/>
              <a:ahLst/>
              <a:cxnLst/>
              <a:rect l="l" t="t" r="r" b="b"/>
              <a:pathLst>
                <a:path w="607709" h="834384">
                  <a:moveTo>
                    <a:pt x="0" y="0"/>
                  </a:moveTo>
                  <a:lnTo>
                    <a:pt x="607709" y="0"/>
                  </a:lnTo>
                  <a:lnTo>
                    <a:pt x="607709" y="834384"/>
                  </a:lnTo>
                  <a:lnTo>
                    <a:pt x="0" y="8343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87355" y="1371485"/>
            <a:ext cx="16856139" cy="6516831"/>
            <a:chOff x="0" y="0"/>
            <a:chExt cx="4439477" cy="17163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39477" cy="1716367"/>
            </a:xfrm>
            <a:custGeom>
              <a:avLst/>
              <a:gdLst/>
              <a:ahLst/>
              <a:cxnLst/>
              <a:rect l="l" t="t" r="r" b="b"/>
              <a:pathLst>
                <a:path w="4439477" h="1716367">
                  <a:moveTo>
                    <a:pt x="33988" y="0"/>
                  </a:moveTo>
                  <a:lnTo>
                    <a:pt x="4405489" y="0"/>
                  </a:lnTo>
                  <a:cubicBezTo>
                    <a:pt x="4424260" y="0"/>
                    <a:pt x="4439477" y="15217"/>
                    <a:pt x="4439477" y="33988"/>
                  </a:cubicBezTo>
                  <a:lnTo>
                    <a:pt x="4439477" y="1682379"/>
                  </a:lnTo>
                  <a:cubicBezTo>
                    <a:pt x="4439477" y="1701150"/>
                    <a:pt x="4424260" y="1716367"/>
                    <a:pt x="4405489" y="1716367"/>
                  </a:cubicBezTo>
                  <a:lnTo>
                    <a:pt x="33988" y="1716367"/>
                  </a:lnTo>
                  <a:cubicBezTo>
                    <a:pt x="15217" y="1716367"/>
                    <a:pt x="0" y="1701150"/>
                    <a:pt x="0" y="1682379"/>
                  </a:cubicBezTo>
                  <a:lnTo>
                    <a:pt x="0" y="33988"/>
                  </a:lnTo>
                  <a:cubicBezTo>
                    <a:pt x="0" y="15217"/>
                    <a:pt x="15217" y="0"/>
                    <a:pt x="33988" y="0"/>
                  </a:cubicBezTo>
                  <a:close/>
                </a:path>
              </a:pathLst>
            </a:custGeom>
            <a:solidFill>
              <a:srgbClr val="E2EDD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439477" cy="17639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06873" y="5624889"/>
            <a:ext cx="14874254" cy="3633411"/>
            <a:chOff x="0" y="0"/>
            <a:chExt cx="3917499" cy="9569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17499" cy="956948"/>
            </a:xfrm>
            <a:custGeom>
              <a:avLst/>
              <a:gdLst/>
              <a:ahLst/>
              <a:cxnLst/>
              <a:rect l="l" t="t" r="r" b="b"/>
              <a:pathLst>
                <a:path w="3917499" h="956948">
                  <a:moveTo>
                    <a:pt x="38516" y="0"/>
                  </a:moveTo>
                  <a:lnTo>
                    <a:pt x="3878983" y="0"/>
                  </a:lnTo>
                  <a:cubicBezTo>
                    <a:pt x="3900255" y="0"/>
                    <a:pt x="3917499" y="17244"/>
                    <a:pt x="3917499" y="38516"/>
                  </a:cubicBezTo>
                  <a:lnTo>
                    <a:pt x="3917499" y="918431"/>
                  </a:lnTo>
                  <a:cubicBezTo>
                    <a:pt x="3917499" y="939703"/>
                    <a:pt x="3900255" y="956948"/>
                    <a:pt x="3878983" y="956948"/>
                  </a:cubicBezTo>
                  <a:lnTo>
                    <a:pt x="38516" y="956948"/>
                  </a:lnTo>
                  <a:cubicBezTo>
                    <a:pt x="17244" y="956948"/>
                    <a:pt x="0" y="939703"/>
                    <a:pt x="0" y="918431"/>
                  </a:cubicBezTo>
                  <a:lnTo>
                    <a:pt x="0" y="38516"/>
                  </a:lnTo>
                  <a:cubicBezTo>
                    <a:pt x="0" y="17244"/>
                    <a:pt x="17244" y="0"/>
                    <a:pt x="38516" y="0"/>
                  </a:cubicBezTo>
                  <a:close/>
                </a:path>
              </a:pathLst>
            </a:custGeom>
            <a:solidFill>
              <a:srgbClr val="3A591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917499" cy="1004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273823" y="2915856"/>
            <a:ext cx="13740353" cy="1098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00"/>
              </a:lnSpc>
            </a:pPr>
            <a:r>
              <a:rPr lang="en-US" sz="8617" b="1" spc="-482">
                <a:solidFill>
                  <a:srgbClr val="3A59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RELATED WORKS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267863" y="6764252"/>
            <a:ext cx="11259365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This section shows that you’ve researched similar projects and that your app offers unique improvements.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224462" y="1692114"/>
            <a:ext cx="964822" cy="96482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591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3037" b="1">
                  <a:solidFill>
                    <a:srgbClr val="F4F5EC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3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23329" y="367592"/>
            <a:ext cx="3806581" cy="625788"/>
            <a:chOff x="0" y="0"/>
            <a:chExt cx="5075441" cy="834384"/>
          </a:xfrm>
        </p:grpSpPr>
        <p:sp>
          <p:nvSpPr>
            <p:cNvPr id="15" name="TextBox 15"/>
            <p:cNvSpPr txBox="1"/>
            <p:nvPr/>
          </p:nvSpPr>
          <p:spPr>
            <a:xfrm>
              <a:off x="796352" y="140990"/>
              <a:ext cx="4279089" cy="5047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51"/>
                </a:lnSpc>
                <a:spcBef>
                  <a:spcPct val="0"/>
                </a:spcBef>
              </a:pPr>
              <a:r>
                <a:rPr lang="en-US" sz="2251" b="1" u="none" strike="noStrik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RELEAF</a:t>
              </a:r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607709" cy="834384"/>
            </a:xfrm>
            <a:custGeom>
              <a:avLst/>
              <a:gdLst/>
              <a:ahLst/>
              <a:cxnLst/>
              <a:rect l="l" t="t" r="r" b="b"/>
              <a:pathLst>
                <a:path w="607709" h="834384">
                  <a:moveTo>
                    <a:pt x="0" y="0"/>
                  </a:moveTo>
                  <a:lnTo>
                    <a:pt x="607709" y="0"/>
                  </a:lnTo>
                  <a:lnTo>
                    <a:pt x="607709" y="834384"/>
                  </a:lnTo>
                  <a:lnTo>
                    <a:pt x="0" y="8343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63532" y="1361963"/>
            <a:ext cx="17179986" cy="8298697"/>
            <a:chOff x="0" y="0"/>
            <a:chExt cx="4524770" cy="21856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24770" cy="2185665"/>
            </a:xfrm>
            <a:custGeom>
              <a:avLst/>
              <a:gdLst/>
              <a:ahLst/>
              <a:cxnLst/>
              <a:rect l="l" t="t" r="r" b="b"/>
              <a:pathLst>
                <a:path w="4524770" h="2185665">
                  <a:moveTo>
                    <a:pt x="22532" y="0"/>
                  </a:moveTo>
                  <a:lnTo>
                    <a:pt x="4502238" y="0"/>
                  </a:lnTo>
                  <a:cubicBezTo>
                    <a:pt x="4508214" y="0"/>
                    <a:pt x="4513945" y="2374"/>
                    <a:pt x="4518170" y="6599"/>
                  </a:cubicBezTo>
                  <a:cubicBezTo>
                    <a:pt x="4522396" y="10825"/>
                    <a:pt x="4524770" y="16556"/>
                    <a:pt x="4524770" y="22532"/>
                  </a:cubicBezTo>
                  <a:lnTo>
                    <a:pt x="4524770" y="2163133"/>
                  </a:lnTo>
                  <a:cubicBezTo>
                    <a:pt x="4524770" y="2169109"/>
                    <a:pt x="4522396" y="2174840"/>
                    <a:pt x="4518170" y="2179066"/>
                  </a:cubicBezTo>
                  <a:cubicBezTo>
                    <a:pt x="4513945" y="2183291"/>
                    <a:pt x="4508214" y="2185665"/>
                    <a:pt x="4502238" y="2185665"/>
                  </a:cubicBezTo>
                  <a:lnTo>
                    <a:pt x="22532" y="2185665"/>
                  </a:lnTo>
                  <a:cubicBezTo>
                    <a:pt x="16556" y="2185665"/>
                    <a:pt x="10825" y="2183291"/>
                    <a:pt x="6599" y="2179066"/>
                  </a:cubicBezTo>
                  <a:cubicBezTo>
                    <a:pt x="2374" y="2174840"/>
                    <a:pt x="0" y="2169109"/>
                    <a:pt x="0" y="2163133"/>
                  </a:cubicBezTo>
                  <a:lnTo>
                    <a:pt x="0" y="22532"/>
                  </a:lnTo>
                  <a:cubicBezTo>
                    <a:pt x="0" y="16556"/>
                    <a:pt x="2374" y="10825"/>
                    <a:pt x="6599" y="6599"/>
                  </a:cubicBezTo>
                  <a:cubicBezTo>
                    <a:pt x="10825" y="2374"/>
                    <a:pt x="16556" y="0"/>
                    <a:pt x="22532" y="0"/>
                  </a:cubicBezTo>
                  <a:close/>
                </a:path>
              </a:pathLst>
            </a:custGeom>
            <a:solidFill>
              <a:srgbClr val="F4F5EC"/>
            </a:solidFill>
            <a:ln w="19050" cap="rnd">
              <a:solidFill>
                <a:srgbClr val="4C2B12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524770" cy="22332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6283434" y="1749583"/>
          <a:ext cx="10825956" cy="7523455"/>
        </p:xfrm>
        <a:graphic>
          <a:graphicData uri="http://schemas.openxmlformats.org/drawingml/2006/table">
            <a:tbl>
              <a:tblPr/>
              <a:tblGrid>
                <a:gridCol w="2193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34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63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63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563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98347">
                <a:tc>
                  <a:txBody>
                    <a:bodyPr/>
                    <a:lstStyle/>
                    <a:p>
                      <a:pPr algn="ctr">
                        <a:lnSpc>
                          <a:spcPts val="2605"/>
                        </a:lnSpc>
                        <a:defRPr/>
                      </a:pPr>
                      <a:r>
                        <a:rPr lang="en-US" sz="1860" spc="55">
                          <a:solidFill>
                            <a:srgbClr val="F4F5EC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PlanNet</a:t>
                      </a:r>
                      <a:endParaRPr lang="en-US" sz="1100"/>
                    </a:p>
                  </a:txBody>
                  <a:tcPr marL="287945" marR="287945" marT="287945" marB="287945" anchor="ctr">
                    <a:lnL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925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04"/>
                        </a:lnSpc>
                        <a:defRPr/>
                      </a:pPr>
                      <a:r>
                        <a:rPr lang="en-US" sz="1860" spc="55">
                          <a:solidFill>
                            <a:srgbClr val="F4F5EC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TreePlant</a:t>
                      </a:r>
                      <a:endParaRPr lang="en-US" sz="1100"/>
                    </a:p>
                  </a:txBody>
                  <a:tcPr marL="287945" marR="287945" marT="287945" marB="287945" anchor="ctr">
                    <a:lnL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925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04"/>
                        </a:lnSpc>
                        <a:defRPr/>
                      </a:pPr>
                      <a:r>
                        <a:rPr lang="en-US" sz="1860" spc="55">
                          <a:solidFill>
                            <a:srgbClr val="F4F5EC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Picture This</a:t>
                      </a:r>
                      <a:endParaRPr lang="en-US" sz="1100"/>
                    </a:p>
                  </a:txBody>
                  <a:tcPr marL="287945" marR="287945" marT="287945" marB="287945" anchor="ctr">
                    <a:lnL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925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04"/>
                        </a:lnSpc>
                        <a:defRPr/>
                      </a:pPr>
                      <a:r>
                        <a:rPr lang="en-US" sz="1860" spc="55">
                          <a:solidFill>
                            <a:srgbClr val="F4F5EC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Garden Tags</a:t>
                      </a:r>
                      <a:endParaRPr lang="en-US" sz="1100"/>
                    </a:p>
                  </a:txBody>
                  <a:tcPr marL="287945" marR="287945" marT="287945" marB="287945" anchor="ctr">
                    <a:lnL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925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04"/>
                        </a:lnSpc>
                        <a:defRPr/>
                      </a:pPr>
                      <a:r>
                        <a:rPr lang="en-US" sz="1860" spc="55">
                          <a:solidFill>
                            <a:srgbClr val="F4F5EC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Our Applications</a:t>
                      </a:r>
                      <a:endParaRPr lang="en-US" sz="1100"/>
                    </a:p>
                  </a:txBody>
                  <a:tcPr marL="287945" marR="287945" marT="287945" marB="287945" anchor="ctr">
                    <a:lnL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92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1653">
                <a:tc>
                  <a:txBody>
                    <a:bodyPr/>
                    <a:lstStyle/>
                    <a:p>
                      <a:pPr algn="ctr">
                        <a:lnSpc>
                          <a:spcPts val="2351"/>
                        </a:lnSpc>
                        <a:defRPr/>
                      </a:pPr>
                      <a:endParaRPr lang="en-US" sz="1100"/>
                    </a:p>
                  </a:txBody>
                  <a:tcPr marL="287945" marR="287945" marT="287945" marB="287945" anchor="ctr">
                    <a:lnL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51"/>
                        </a:lnSpc>
                        <a:defRPr/>
                      </a:pPr>
                      <a:endParaRPr lang="en-US" sz="1100"/>
                    </a:p>
                  </a:txBody>
                  <a:tcPr marL="287945" marR="287945" marT="287945" marB="287945" anchor="ctr">
                    <a:lnL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51"/>
                        </a:lnSpc>
                        <a:defRPr/>
                      </a:pPr>
                      <a:endParaRPr lang="en-US" sz="1100"/>
                    </a:p>
                  </a:txBody>
                  <a:tcPr marL="287945" marR="287945" marT="287945" marB="287945" anchor="ctr">
                    <a:lnL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51"/>
                        </a:lnSpc>
                        <a:defRPr/>
                      </a:pPr>
                      <a:endParaRPr lang="en-US" sz="1100"/>
                    </a:p>
                  </a:txBody>
                  <a:tcPr marL="287945" marR="287945" marT="287945" marB="287945" anchor="ctr">
                    <a:lnL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51"/>
                        </a:lnSpc>
                        <a:defRPr/>
                      </a:pPr>
                      <a:endParaRPr lang="en-US" sz="1100"/>
                    </a:p>
                  </a:txBody>
                  <a:tcPr marL="287945" marR="287945" marT="287945" marB="287945" anchor="ctr">
                    <a:lnL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0691">
                <a:tc>
                  <a:txBody>
                    <a:bodyPr/>
                    <a:lstStyle/>
                    <a:p>
                      <a:pPr algn="ctr">
                        <a:lnSpc>
                          <a:spcPts val="2351"/>
                        </a:lnSpc>
                        <a:defRPr/>
                      </a:pPr>
                      <a:endParaRPr lang="en-US" sz="1100"/>
                    </a:p>
                  </a:txBody>
                  <a:tcPr marL="287945" marR="287945" marT="287945" marB="287945" anchor="ctr">
                    <a:lnL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51"/>
                        </a:lnSpc>
                        <a:defRPr/>
                      </a:pPr>
                      <a:endParaRPr lang="en-US" sz="1100"/>
                    </a:p>
                  </a:txBody>
                  <a:tcPr marL="287945" marR="287945" marT="287945" marB="287945" anchor="ctr">
                    <a:lnL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51"/>
                        </a:lnSpc>
                        <a:defRPr/>
                      </a:pPr>
                      <a:endParaRPr lang="en-US" sz="1100"/>
                    </a:p>
                  </a:txBody>
                  <a:tcPr marL="287945" marR="287945" marT="287945" marB="287945" anchor="ctr">
                    <a:lnL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51"/>
                        </a:lnSpc>
                        <a:defRPr/>
                      </a:pPr>
                      <a:endParaRPr lang="en-US" sz="1100"/>
                    </a:p>
                  </a:txBody>
                  <a:tcPr marL="287945" marR="287945" marT="287945" marB="287945" anchor="ctr">
                    <a:lnL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51"/>
                        </a:lnSpc>
                        <a:defRPr/>
                      </a:pPr>
                      <a:endParaRPr lang="en-US" sz="1100"/>
                    </a:p>
                  </a:txBody>
                  <a:tcPr marL="287945" marR="287945" marT="287945" marB="287945" anchor="ctr">
                    <a:lnL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0691">
                <a:tc>
                  <a:txBody>
                    <a:bodyPr/>
                    <a:lstStyle/>
                    <a:p>
                      <a:pPr algn="ctr">
                        <a:lnSpc>
                          <a:spcPts val="2351"/>
                        </a:lnSpc>
                        <a:defRPr/>
                      </a:pPr>
                      <a:endParaRPr lang="en-US" sz="1100"/>
                    </a:p>
                  </a:txBody>
                  <a:tcPr marL="287945" marR="287945" marT="287945" marB="287945" anchor="ctr">
                    <a:lnL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51"/>
                        </a:lnSpc>
                        <a:defRPr/>
                      </a:pPr>
                      <a:endParaRPr lang="en-US" sz="1100"/>
                    </a:p>
                  </a:txBody>
                  <a:tcPr marL="287945" marR="287945" marT="287945" marB="287945" anchor="ctr">
                    <a:lnL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51"/>
                        </a:lnSpc>
                        <a:defRPr/>
                      </a:pPr>
                      <a:endParaRPr lang="en-US" sz="1100"/>
                    </a:p>
                  </a:txBody>
                  <a:tcPr marL="287945" marR="287945" marT="287945" marB="287945" anchor="ctr">
                    <a:lnL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51"/>
                        </a:lnSpc>
                        <a:defRPr/>
                      </a:pPr>
                      <a:endParaRPr lang="en-US" sz="1100"/>
                    </a:p>
                  </a:txBody>
                  <a:tcPr marL="287945" marR="287945" marT="287945" marB="287945" anchor="ctr">
                    <a:lnL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51"/>
                        </a:lnSpc>
                        <a:defRPr/>
                      </a:pPr>
                      <a:endParaRPr lang="en-US" sz="1100"/>
                    </a:p>
                  </a:txBody>
                  <a:tcPr marL="287945" marR="287945" marT="287945" marB="287945" anchor="ctr">
                    <a:lnL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0691">
                <a:tc>
                  <a:txBody>
                    <a:bodyPr/>
                    <a:lstStyle/>
                    <a:p>
                      <a:pPr algn="ctr">
                        <a:lnSpc>
                          <a:spcPts val="2351"/>
                        </a:lnSpc>
                        <a:defRPr/>
                      </a:pPr>
                      <a:endParaRPr lang="en-US" sz="1100"/>
                    </a:p>
                  </a:txBody>
                  <a:tcPr marL="287945" marR="287945" marT="287945" marB="287945" anchor="ctr">
                    <a:lnL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51"/>
                        </a:lnSpc>
                        <a:defRPr/>
                      </a:pPr>
                      <a:endParaRPr lang="en-US" sz="1100"/>
                    </a:p>
                  </a:txBody>
                  <a:tcPr marL="287945" marR="287945" marT="287945" marB="287945" anchor="ctr">
                    <a:lnL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51"/>
                        </a:lnSpc>
                        <a:defRPr/>
                      </a:pPr>
                      <a:endParaRPr lang="en-US" sz="1100"/>
                    </a:p>
                  </a:txBody>
                  <a:tcPr marL="287945" marR="287945" marT="287945" marB="287945" anchor="ctr">
                    <a:lnL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51"/>
                        </a:lnSpc>
                        <a:defRPr/>
                      </a:pPr>
                      <a:endParaRPr lang="en-US" sz="1100"/>
                    </a:p>
                  </a:txBody>
                  <a:tcPr marL="287945" marR="287945" marT="287945" marB="287945" anchor="ctr">
                    <a:lnL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51"/>
                        </a:lnSpc>
                        <a:defRPr/>
                      </a:pPr>
                      <a:endParaRPr lang="en-US" sz="1100"/>
                    </a:p>
                  </a:txBody>
                  <a:tcPr marL="287945" marR="287945" marT="287945" marB="287945" anchor="ctr">
                    <a:lnL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0691">
                <a:tc>
                  <a:txBody>
                    <a:bodyPr/>
                    <a:lstStyle/>
                    <a:p>
                      <a:pPr algn="ctr">
                        <a:lnSpc>
                          <a:spcPts val="2351"/>
                        </a:lnSpc>
                        <a:defRPr/>
                      </a:pPr>
                      <a:endParaRPr lang="en-US" sz="1100"/>
                    </a:p>
                  </a:txBody>
                  <a:tcPr marL="287945" marR="287945" marT="287945" marB="287945" anchor="ctr">
                    <a:lnL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51"/>
                        </a:lnSpc>
                        <a:defRPr/>
                      </a:pPr>
                      <a:endParaRPr lang="en-US" sz="1100"/>
                    </a:p>
                  </a:txBody>
                  <a:tcPr marL="287945" marR="287945" marT="287945" marB="287945" anchor="ctr">
                    <a:lnL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51"/>
                        </a:lnSpc>
                        <a:defRPr/>
                      </a:pPr>
                      <a:endParaRPr lang="en-US" sz="1100"/>
                    </a:p>
                  </a:txBody>
                  <a:tcPr marL="287945" marR="287945" marT="287945" marB="287945" anchor="ctr">
                    <a:lnL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51"/>
                        </a:lnSpc>
                        <a:defRPr/>
                      </a:pPr>
                      <a:endParaRPr lang="en-US" sz="1100"/>
                    </a:p>
                  </a:txBody>
                  <a:tcPr marL="287945" marR="287945" marT="287945" marB="287945" anchor="ctr">
                    <a:lnL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51"/>
                        </a:lnSpc>
                        <a:defRPr/>
                      </a:pPr>
                      <a:endParaRPr lang="en-US" sz="1100"/>
                    </a:p>
                  </a:txBody>
                  <a:tcPr marL="287945" marR="287945" marT="287945" marB="287945" anchor="ctr">
                    <a:lnL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20691">
                <a:tc>
                  <a:txBody>
                    <a:bodyPr/>
                    <a:lstStyle/>
                    <a:p>
                      <a:pPr algn="ctr">
                        <a:lnSpc>
                          <a:spcPts val="2351"/>
                        </a:lnSpc>
                        <a:defRPr/>
                      </a:pPr>
                      <a:endParaRPr lang="en-US" sz="1100"/>
                    </a:p>
                  </a:txBody>
                  <a:tcPr marL="287945" marR="287945" marT="287945" marB="287945" anchor="ctr">
                    <a:lnL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51"/>
                        </a:lnSpc>
                        <a:defRPr/>
                      </a:pPr>
                      <a:endParaRPr lang="en-US" sz="1100"/>
                    </a:p>
                  </a:txBody>
                  <a:tcPr marL="287945" marR="287945" marT="287945" marB="287945" anchor="ctr">
                    <a:lnL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51"/>
                        </a:lnSpc>
                        <a:defRPr/>
                      </a:pPr>
                      <a:endParaRPr lang="en-US" sz="1100"/>
                    </a:p>
                  </a:txBody>
                  <a:tcPr marL="287945" marR="287945" marT="287945" marB="287945" anchor="ctr">
                    <a:lnL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51"/>
                        </a:lnSpc>
                        <a:defRPr/>
                      </a:pPr>
                      <a:endParaRPr lang="en-US" sz="1100"/>
                    </a:p>
                  </a:txBody>
                  <a:tcPr marL="287945" marR="287945" marT="287945" marB="287945" anchor="ctr">
                    <a:lnL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51"/>
                        </a:lnSpc>
                        <a:defRPr/>
                      </a:pPr>
                      <a:endParaRPr lang="en-US" sz="1100"/>
                    </a:p>
                  </a:txBody>
                  <a:tcPr marL="287945" marR="287945" marT="287945" marB="287945" anchor="ctr">
                    <a:lnL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028700" y="1742601"/>
          <a:ext cx="3680555" cy="8046817"/>
        </p:xfrm>
        <a:graphic>
          <a:graphicData uri="http://schemas.openxmlformats.org/drawingml/2006/table">
            <a:tbl>
              <a:tblPr/>
              <a:tblGrid>
                <a:gridCol w="3680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04897">
                <a:tc>
                  <a:txBody>
                    <a:bodyPr/>
                    <a:lstStyle/>
                    <a:p>
                      <a:pPr algn="ctr">
                        <a:lnSpc>
                          <a:spcPts val="2605"/>
                        </a:lnSpc>
                        <a:defRPr/>
                      </a:pPr>
                      <a:r>
                        <a:rPr lang="en-US" sz="1860" spc="55">
                          <a:solidFill>
                            <a:srgbClr val="F6F6F6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FEATURES</a:t>
                      </a:r>
                      <a:endParaRPr lang="en-US" sz="1100"/>
                    </a:p>
                  </a:txBody>
                  <a:tcPr marL="287945" marR="287945" marT="287945" marB="287945" anchor="ctr">
                    <a:lnL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2B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2390"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 b="1" spc="44">
                          <a:solidFill>
                            <a:srgbClr val="F4F5EC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HOME AGRICULTURE AND GARDENING TIPS</a:t>
                      </a:r>
                      <a:endParaRPr lang="en-US" sz="1100"/>
                    </a:p>
                  </a:txBody>
                  <a:tcPr marL="287945" marR="287945" marT="287945" marB="287945" anchor="ctr">
                    <a:lnL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92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2390">
                <a:tc>
                  <a:txBody>
                    <a:bodyPr/>
                    <a:lstStyle/>
                    <a:p>
                      <a:pPr algn="ctr">
                        <a:lnSpc>
                          <a:spcPts val="2351"/>
                        </a:lnSpc>
                        <a:defRPr/>
                      </a:pPr>
                      <a:r>
                        <a:rPr lang="en-US" sz="1679" b="1" spc="50">
                          <a:solidFill>
                            <a:srgbClr val="F4F5EC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  INTERACTIVE PLANTING MAPS</a:t>
                      </a:r>
                      <a:endParaRPr lang="en-US" sz="1100"/>
                    </a:p>
                  </a:txBody>
                  <a:tcPr marL="287945" marR="287945" marT="287945" marB="287945" anchor="ctr">
                    <a:lnL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92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2390">
                <a:tc>
                  <a:txBody>
                    <a:bodyPr/>
                    <a:lstStyle/>
                    <a:p>
                      <a:pPr algn="ctr">
                        <a:lnSpc>
                          <a:spcPts val="2351"/>
                        </a:lnSpc>
                        <a:defRPr/>
                      </a:pPr>
                      <a:r>
                        <a:rPr lang="en-US" sz="1679" b="1" spc="50">
                          <a:solidFill>
                            <a:srgbClr val="F4F5EC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   EDUCATION AND GUIDANCE</a:t>
                      </a:r>
                      <a:endParaRPr lang="en-US" sz="1100"/>
                    </a:p>
                  </a:txBody>
                  <a:tcPr marL="287945" marR="287945" marT="287945" marB="287945" anchor="ctr">
                    <a:lnL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92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2390">
                <a:tc>
                  <a:txBody>
                    <a:bodyPr/>
                    <a:lstStyle/>
                    <a:p>
                      <a:pPr algn="ctr">
                        <a:lnSpc>
                          <a:spcPts val="2351"/>
                        </a:lnSpc>
                        <a:defRPr/>
                      </a:pPr>
                      <a:r>
                        <a:rPr lang="en-US" sz="1679" b="1" spc="50">
                          <a:solidFill>
                            <a:srgbClr val="F4F5EC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AI POWERED PLANT IDENTIFICATIONS</a:t>
                      </a:r>
                      <a:endParaRPr lang="en-US" sz="1100"/>
                    </a:p>
                  </a:txBody>
                  <a:tcPr marL="287945" marR="287945" marT="287945" marB="287945" anchor="ctr">
                    <a:lnL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92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2390">
                <a:tc>
                  <a:txBody>
                    <a:bodyPr/>
                    <a:lstStyle/>
                    <a:p>
                      <a:pPr algn="ctr">
                        <a:lnSpc>
                          <a:spcPts val="2351"/>
                        </a:lnSpc>
                        <a:defRPr/>
                      </a:pPr>
                      <a:r>
                        <a:rPr lang="en-US" sz="1679" b="1" spc="50">
                          <a:solidFill>
                            <a:srgbClr val="F4F5EC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DONATIONS</a:t>
                      </a:r>
                      <a:endParaRPr lang="en-US" sz="1100"/>
                    </a:p>
                  </a:txBody>
                  <a:tcPr marL="287945" marR="287945" marT="287945" marB="287945" anchor="ctr">
                    <a:lnL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92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36002">
                <a:tc>
                  <a:txBody>
                    <a:bodyPr/>
                    <a:lstStyle/>
                    <a:p>
                      <a:pPr algn="ctr">
                        <a:lnSpc>
                          <a:spcPts val="2351"/>
                        </a:lnSpc>
                        <a:defRPr/>
                      </a:pPr>
                      <a:r>
                        <a:rPr lang="en-US" sz="1679" b="1" spc="50">
                          <a:solidFill>
                            <a:srgbClr val="F4F5EC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VOLUNTEERING</a:t>
                      </a:r>
                      <a:endParaRPr lang="en-US" sz="1100"/>
                    </a:p>
                  </a:txBody>
                  <a:tcPr marL="287945" marR="287945" marT="287945" marB="287945" anchor="ctr">
                    <a:lnL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97" cap="flat" cmpd="sng" algn="ctr">
                      <a:solidFill>
                        <a:srgbClr val="4C2B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92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Freeform 8"/>
          <p:cNvSpPr/>
          <p:nvPr/>
        </p:nvSpPr>
        <p:spPr>
          <a:xfrm>
            <a:off x="7007870" y="3340686"/>
            <a:ext cx="801177" cy="617908"/>
          </a:xfrm>
          <a:custGeom>
            <a:avLst/>
            <a:gdLst/>
            <a:ahLst/>
            <a:cxnLst/>
            <a:rect l="l" t="t" r="r" b="b"/>
            <a:pathLst>
              <a:path w="801177" h="617908">
                <a:moveTo>
                  <a:pt x="0" y="0"/>
                </a:moveTo>
                <a:lnTo>
                  <a:pt x="801177" y="0"/>
                </a:lnTo>
                <a:lnTo>
                  <a:pt x="801177" y="617908"/>
                </a:lnTo>
                <a:lnTo>
                  <a:pt x="0" y="6179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007870" y="7530908"/>
            <a:ext cx="617908" cy="617908"/>
          </a:xfrm>
          <a:custGeom>
            <a:avLst/>
            <a:gdLst/>
            <a:ahLst/>
            <a:cxnLst/>
            <a:rect l="l" t="t" r="r" b="b"/>
            <a:pathLst>
              <a:path w="617908" h="617908">
                <a:moveTo>
                  <a:pt x="0" y="0"/>
                </a:moveTo>
                <a:lnTo>
                  <a:pt x="617908" y="0"/>
                </a:lnTo>
                <a:lnTo>
                  <a:pt x="617908" y="617908"/>
                </a:lnTo>
                <a:lnTo>
                  <a:pt x="0" y="6179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144000" y="7475876"/>
            <a:ext cx="801177" cy="617908"/>
          </a:xfrm>
          <a:custGeom>
            <a:avLst/>
            <a:gdLst/>
            <a:ahLst/>
            <a:cxnLst/>
            <a:rect l="l" t="t" r="r" b="b"/>
            <a:pathLst>
              <a:path w="801177" h="617908">
                <a:moveTo>
                  <a:pt x="0" y="0"/>
                </a:moveTo>
                <a:lnTo>
                  <a:pt x="801177" y="0"/>
                </a:lnTo>
                <a:lnTo>
                  <a:pt x="801177" y="617908"/>
                </a:lnTo>
                <a:lnTo>
                  <a:pt x="0" y="6179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1335827" y="5406204"/>
            <a:ext cx="801177" cy="617908"/>
          </a:xfrm>
          <a:custGeom>
            <a:avLst/>
            <a:gdLst/>
            <a:ahLst/>
            <a:cxnLst/>
            <a:rect l="l" t="t" r="r" b="b"/>
            <a:pathLst>
              <a:path w="801177" h="617908">
                <a:moveTo>
                  <a:pt x="0" y="0"/>
                </a:moveTo>
                <a:lnTo>
                  <a:pt x="801178" y="0"/>
                </a:lnTo>
                <a:lnTo>
                  <a:pt x="801178" y="617908"/>
                </a:lnTo>
                <a:lnTo>
                  <a:pt x="0" y="6179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9153525" y="3340686"/>
            <a:ext cx="801177" cy="617908"/>
          </a:xfrm>
          <a:custGeom>
            <a:avLst/>
            <a:gdLst/>
            <a:ahLst/>
            <a:cxnLst/>
            <a:rect l="l" t="t" r="r" b="b"/>
            <a:pathLst>
              <a:path w="801177" h="617908">
                <a:moveTo>
                  <a:pt x="0" y="0"/>
                </a:moveTo>
                <a:lnTo>
                  <a:pt x="801177" y="0"/>
                </a:lnTo>
                <a:lnTo>
                  <a:pt x="801177" y="617908"/>
                </a:lnTo>
                <a:lnTo>
                  <a:pt x="0" y="6179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5840928" y="8550984"/>
            <a:ext cx="801177" cy="617908"/>
          </a:xfrm>
          <a:custGeom>
            <a:avLst/>
            <a:gdLst/>
            <a:ahLst/>
            <a:cxnLst/>
            <a:rect l="l" t="t" r="r" b="b"/>
            <a:pathLst>
              <a:path w="801177" h="617908">
                <a:moveTo>
                  <a:pt x="0" y="0"/>
                </a:moveTo>
                <a:lnTo>
                  <a:pt x="801177" y="0"/>
                </a:lnTo>
                <a:lnTo>
                  <a:pt x="801177" y="617908"/>
                </a:lnTo>
                <a:lnTo>
                  <a:pt x="0" y="6179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5840928" y="5486748"/>
            <a:ext cx="801177" cy="617908"/>
          </a:xfrm>
          <a:custGeom>
            <a:avLst/>
            <a:gdLst/>
            <a:ahLst/>
            <a:cxnLst/>
            <a:rect l="l" t="t" r="r" b="b"/>
            <a:pathLst>
              <a:path w="801177" h="617908">
                <a:moveTo>
                  <a:pt x="0" y="0"/>
                </a:moveTo>
                <a:lnTo>
                  <a:pt x="801177" y="0"/>
                </a:lnTo>
                <a:lnTo>
                  <a:pt x="801177" y="617909"/>
                </a:lnTo>
                <a:lnTo>
                  <a:pt x="0" y="6179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9153525" y="5470132"/>
            <a:ext cx="801177" cy="617908"/>
          </a:xfrm>
          <a:custGeom>
            <a:avLst/>
            <a:gdLst/>
            <a:ahLst/>
            <a:cxnLst/>
            <a:rect l="l" t="t" r="r" b="b"/>
            <a:pathLst>
              <a:path w="801177" h="617908">
                <a:moveTo>
                  <a:pt x="0" y="0"/>
                </a:moveTo>
                <a:lnTo>
                  <a:pt x="801177" y="0"/>
                </a:lnTo>
                <a:lnTo>
                  <a:pt x="801177" y="617908"/>
                </a:lnTo>
                <a:lnTo>
                  <a:pt x="0" y="6179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3696725" y="3332378"/>
            <a:ext cx="801177" cy="617908"/>
          </a:xfrm>
          <a:custGeom>
            <a:avLst/>
            <a:gdLst/>
            <a:ahLst/>
            <a:cxnLst/>
            <a:rect l="l" t="t" r="r" b="b"/>
            <a:pathLst>
              <a:path w="801177" h="617908">
                <a:moveTo>
                  <a:pt x="0" y="0"/>
                </a:moveTo>
                <a:lnTo>
                  <a:pt x="801178" y="0"/>
                </a:lnTo>
                <a:lnTo>
                  <a:pt x="801178" y="617908"/>
                </a:lnTo>
                <a:lnTo>
                  <a:pt x="0" y="6179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1297727" y="4411640"/>
            <a:ext cx="801177" cy="617908"/>
          </a:xfrm>
          <a:custGeom>
            <a:avLst/>
            <a:gdLst/>
            <a:ahLst/>
            <a:cxnLst/>
            <a:rect l="l" t="t" r="r" b="b"/>
            <a:pathLst>
              <a:path w="801177" h="617908">
                <a:moveTo>
                  <a:pt x="0" y="0"/>
                </a:moveTo>
                <a:lnTo>
                  <a:pt x="801178" y="0"/>
                </a:lnTo>
                <a:lnTo>
                  <a:pt x="801178" y="617908"/>
                </a:lnTo>
                <a:lnTo>
                  <a:pt x="0" y="6179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5840928" y="4411640"/>
            <a:ext cx="801177" cy="617908"/>
          </a:xfrm>
          <a:custGeom>
            <a:avLst/>
            <a:gdLst/>
            <a:ahLst/>
            <a:cxnLst/>
            <a:rect l="l" t="t" r="r" b="b"/>
            <a:pathLst>
              <a:path w="801177" h="617908">
                <a:moveTo>
                  <a:pt x="0" y="0"/>
                </a:moveTo>
                <a:lnTo>
                  <a:pt x="801177" y="0"/>
                </a:lnTo>
                <a:lnTo>
                  <a:pt x="801177" y="617908"/>
                </a:lnTo>
                <a:lnTo>
                  <a:pt x="0" y="6179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5840928" y="3340686"/>
            <a:ext cx="801177" cy="617908"/>
          </a:xfrm>
          <a:custGeom>
            <a:avLst/>
            <a:gdLst/>
            <a:ahLst/>
            <a:cxnLst/>
            <a:rect l="l" t="t" r="r" b="b"/>
            <a:pathLst>
              <a:path w="801177" h="617908">
                <a:moveTo>
                  <a:pt x="0" y="0"/>
                </a:moveTo>
                <a:lnTo>
                  <a:pt x="801177" y="0"/>
                </a:lnTo>
                <a:lnTo>
                  <a:pt x="801177" y="617908"/>
                </a:lnTo>
                <a:lnTo>
                  <a:pt x="0" y="6179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5840928" y="6400767"/>
            <a:ext cx="801177" cy="617908"/>
          </a:xfrm>
          <a:custGeom>
            <a:avLst/>
            <a:gdLst/>
            <a:ahLst/>
            <a:cxnLst/>
            <a:rect l="l" t="t" r="r" b="b"/>
            <a:pathLst>
              <a:path w="801177" h="617908">
                <a:moveTo>
                  <a:pt x="0" y="0"/>
                </a:moveTo>
                <a:lnTo>
                  <a:pt x="801177" y="0"/>
                </a:lnTo>
                <a:lnTo>
                  <a:pt x="801177" y="617909"/>
                </a:lnTo>
                <a:lnTo>
                  <a:pt x="0" y="6179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1297727" y="3340686"/>
            <a:ext cx="801177" cy="617908"/>
          </a:xfrm>
          <a:custGeom>
            <a:avLst/>
            <a:gdLst/>
            <a:ahLst/>
            <a:cxnLst/>
            <a:rect l="l" t="t" r="r" b="b"/>
            <a:pathLst>
              <a:path w="801177" h="617908">
                <a:moveTo>
                  <a:pt x="0" y="0"/>
                </a:moveTo>
                <a:lnTo>
                  <a:pt x="801178" y="0"/>
                </a:lnTo>
                <a:lnTo>
                  <a:pt x="801178" y="617908"/>
                </a:lnTo>
                <a:lnTo>
                  <a:pt x="0" y="6179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1295824" y="6400767"/>
            <a:ext cx="801177" cy="617908"/>
          </a:xfrm>
          <a:custGeom>
            <a:avLst/>
            <a:gdLst/>
            <a:ahLst/>
            <a:cxnLst/>
            <a:rect l="l" t="t" r="r" b="b"/>
            <a:pathLst>
              <a:path w="801177" h="617908">
                <a:moveTo>
                  <a:pt x="0" y="0"/>
                </a:moveTo>
                <a:lnTo>
                  <a:pt x="801177" y="0"/>
                </a:lnTo>
                <a:lnTo>
                  <a:pt x="801177" y="617909"/>
                </a:lnTo>
                <a:lnTo>
                  <a:pt x="0" y="6179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6912081" y="6400767"/>
            <a:ext cx="801177" cy="617908"/>
          </a:xfrm>
          <a:custGeom>
            <a:avLst/>
            <a:gdLst/>
            <a:ahLst/>
            <a:cxnLst/>
            <a:rect l="l" t="t" r="r" b="b"/>
            <a:pathLst>
              <a:path w="801177" h="617908">
                <a:moveTo>
                  <a:pt x="0" y="0"/>
                </a:moveTo>
                <a:lnTo>
                  <a:pt x="801177" y="0"/>
                </a:lnTo>
                <a:lnTo>
                  <a:pt x="801177" y="617909"/>
                </a:lnTo>
                <a:lnTo>
                  <a:pt x="0" y="6179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6968692" y="5470132"/>
            <a:ext cx="801177" cy="617908"/>
          </a:xfrm>
          <a:custGeom>
            <a:avLst/>
            <a:gdLst/>
            <a:ahLst/>
            <a:cxnLst/>
            <a:rect l="l" t="t" r="r" b="b"/>
            <a:pathLst>
              <a:path w="801177" h="617908">
                <a:moveTo>
                  <a:pt x="0" y="0"/>
                </a:moveTo>
                <a:lnTo>
                  <a:pt x="801178" y="0"/>
                </a:lnTo>
                <a:lnTo>
                  <a:pt x="801178" y="617908"/>
                </a:lnTo>
                <a:lnTo>
                  <a:pt x="0" y="6179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3460042" y="8550984"/>
            <a:ext cx="801177" cy="617908"/>
          </a:xfrm>
          <a:custGeom>
            <a:avLst/>
            <a:gdLst/>
            <a:ahLst/>
            <a:cxnLst/>
            <a:rect l="l" t="t" r="r" b="b"/>
            <a:pathLst>
              <a:path w="801177" h="617908">
                <a:moveTo>
                  <a:pt x="0" y="0"/>
                </a:moveTo>
                <a:lnTo>
                  <a:pt x="801178" y="0"/>
                </a:lnTo>
                <a:lnTo>
                  <a:pt x="801178" y="617908"/>
                </a:lnTo>
                <a:lnTo>
                  <a:pt x="0" y="6179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5840928" y="7475876"/>
            <a:ext cx="617908" cy="617908"/>
          </a:xfrm>
          <a:custGeom>
            <a:avLst/>
            <a:gdLst/>
            <a:ahLst/>
            <a:cxnLst/>
            <a:rect l="l" t="t" r="r" b="b"/>
            <a:pathLst>
              <a:path w="617908" h="617908">
                <a:moveTo>
                  <a:pt x="0" y="0"/>
                </a:moveTo>
                <a:lnTo>
                  <a:pt x="617908" y="0"/>
                </a:lnTo>
                <a:lnTo>
                  <a:pt x="617908" y="617908"/>
                </a:lnTo>
                <a:lnTo>
                  <a:pt x="0" y="6179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3696725" y="7530908"/>
            <a:ext cx="617908" cy="617908"/>
          </a:xfrm>
          <a:custGeom>
            <a:avLst/>
            <a:gdLst/>
            <a:ahLst/>
            <a:cxnLst/>
            <a:rect l="l" t="t" r="r" b="b"/>
            <a:pathLst>
              <a:path w="617908" h="617908">
                <a:moveTo>
                  <a:pt x="0" y="0"/>
                </a:moveTo>
                <a:lnTo>
                  <a:pt x="617908" y="0"/>
                </a:lnTo>
                <a:lnTo>
                  <a:pt x="617908" y="617908"/>
                </a:lnTo>
                <a:lnTo>
                  <a:pt x="0" y="6179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13696725" y="6400767"/>
            <a:ext cx="617908" cy="617908"/>
          </a:xfrm>
          <a:custGeom>
            <a:avLst/>
            <a:gdLst/>
            <a:ahLst/>
            <a:cxnLst/>
            <a:rect l="l" t="t" r="r" b="b"/>
            <a:pathLst>
              <a:path w="617908" h="617908">
                <a:moveTo>
                  <a:pt x="0" y="0"/>
                </a:moveTo>
                <a:lnTo>
                  <a:pt x="617908" y="0"/>
                </a:lnTo>
                <a:lnTo>
                  <a:pt x="617908" y="617909"/>
                </a:lnTo>
                <a:lnTo>
                  <a:pt x="0" y="6179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13696725" y="5382809"/>
            <a:ext cx="617908" cy="617908"/>
          </a:xfrm>
          <a:custGeom>
            <a:avLst/>
            <a:gdLst/>
            <a:ahLst/>
            <a:cxnLst/>
            <a:rect l="l" t="t" r="r" b="b"/>
            <a:pathLst>
              <a:path w="617908" h="617908">
                <a:moveTo>
                  <a:pt x="0" y="0"/>
                </a:moveTo>
                <a:lnTo>
                  <a:pt x="617908" y="0"/>
                </a:lnTo>
                <a:lnTo>
                  <a:pt x="617908" y="617908"/>
                </a:lnTo>
                <a:lnTo>
                  <a:pt x="0" y="6179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13696725" y="4411640"/>
            <a:ext cx="617908" cy="617908"/>
          </a:xfrm>
          <a:custGeom>
            <a:avLst/>
            <a:gdLst/>
            <a:ahLst/>
            <a:cxnLst/>
            <a:rect l="l" t="t" r="r" b="b"/>
            <a:pathLst>
              <a:path w="617908" h="617908">
                <a:moveTo>
                  <a:pt x="0" y="0"/>
                </a:moveTo>
                <a:lnTo>
                  <a:pt x="617908" y="0"/>
                </a:lnTo>
                <a:lnTo>
                  <a:pt x="617908" y="617908"/>
                </a:lnTo>
                <a:lnTo>
                  <a:pt x="0" y="6179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7007870" y="8463141"/>
            <a:ext cx="617908" cy="617908"/>
          </a:xfrm>
          <a:custGeom>
            <a:avLst/>
            <a:gdLst/>
            <a:ahLst/>
            <a:cxnLst/>
            <a:rect l="l" t="t" r="r" b="b"/>
            <a:pathLst>
              <a:path w="617908" h="617908">
                <a:moveTo>
                  <a:pt x="0" y="0"/>
                </a:moveTo>
                <a:lnTo>
                  <a:pt x="617908" y="0"/>
                </a:lnTo>
                <a:lnTo>
                  <a:pt x="617908" y="617908"/>
                </a:lnTo>
                <a:lnTo>
                  <a:pt x="0" y="6179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9235635" y="8463141"/>
            <a:ext cx="617908" cy="617908"/>
          </a:xfrm>
          <a:custGeom>
            <a:avLst/>
            <a:gdLst/>
            <a:ahLst/>
            <a:cxnLst/>
            <a:rect l="l" t="t" r="r" b="b"/>
            <a:pathLst>
              <a:path w="617908" h="617908">
                <a:moveTo>
                  <a:pt x="0" y="0"/>
                </a:moveTo>
                <a:lnTo>
                  <a:pt x="617908" y="0"/>
                </a:lnTo>
                <a:lnTo>
                  <a:pt x="617908" y="617908"/>
                </a:lnTo>
                <a:lnTo>
                  <a:pt x="0" y="6179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11389362" y="8463141"/>
            <a:ext cx="617908" cy="617908"/>
          </a:xfrm>
          <a:custGeom>
            <a:avLst/>
            <a:gdLst/>
            <a:ahLst/>
            <a:cxnLst/>
            <a:rect l="l" t="t" r="r" b="b"/>
            <a:pathLst>
              <a:path w="617908" h="617908">
                <a:moveTo>
                  <a:pt x="0" y="0"/>
                </a:moveTo>
                <a:lnTo>
                  <a:pt x="617908" y="0"/>
                </a:lnTo>
                <a:lnTo>
                  <a:pt x="617908" y="617908"/>
                </a:lnTo>
                <a:lnTo>
                  <a:pt x="0" y="6179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11387458" y="7530908"/>
            <a:ext cx="617908" cy="617908"/>
          </a:xfrm>
          <a:custGeom>
            <a:avLst/>
            <a:gdLst/>
            <a:ahLst/>
            <a:cxnLst/>
            <a:rect l="l" t="t" r="r" b="b"/>
            <a:pathLst>
              <a:path w="617908" h="617908">
                <a:moveTo>
                  <a:pt x="0" y="0"/>
                </a:moveTo>
                <a:lnTo>
                  <a:pt x="617908" y="0"/>
                </a:lnTo>
                <a:lnTo>
                  <a:pt x="617908" y="617908"/>
                </a:lnTo>
                <a:lnTo>
                  <a:pt x="0" y="6179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>
            <a:off x="7007870" y="4411640"/>
            <a:ext cx="617908" cy="617908"/>
          </a:xfrm>
          <a:custGeom>
            <a:avLst/>
            <a:gdLst/>
            <a:ahLst/>
            <a:cxnLst/>
            <a:rect l="l" t="t" r="r" b="b"/>
            <a:pathLst>
              <a:path w="617908" h="617908">
                <a:moveTo>
                  <a:pt x="0" y="0"/>
                </a:moveTo>
                <a:lnTo>
                  <a:pt x="617908" y="0"/>
                </a:lnTo>
                <a:lnTo>
                  <a:pt x="617908" y="617908"/>
                </a:lnTo>
                <a:lnTo>
                  <a:pt x="0" y="6179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>
            <a:off x="9245160" y="4414074"/>
            <a:ext cx="617908" cy="617908"/>
          </a:xfrm>
          <a:custGeom>
            <a:avLst/>
            <a:gdLst/>
            <a:ahLst/>
            <a:cxnLst/>
            <a:rect l="l" t="t" r="r" b="b"/>
            <a:pathLst>
              <a:path w="617908" h="617908">
                <a:moveTo>
                  <a:pt x="0" y="0"/>
                </a:moveTo>
                <a:lnTo>
                  <a:pt x="617908" y="0"/>
                </a:lnTo>
                <a:lnTo>
                  <a:pt x="617908" y="617908"/>
                </a:lnTo>
                <a:lnTo>
                  <a:pt x="0" y="6179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>
            <a:off x="9195587" y="6545240"/>
            <a:ext cx="617908" cy="617908"/>
          </a:xfrm>
          <a:custGeom>
            <a:avLst/>
            <a:gdLst/>
            <a:ahLst/>
            <a:cxnLst/>
            <a:rect l="l" t="t" r="r" b="b"/>
            <a:pathLst>
              <a:path w="617908" h="617908">
                <a:moveTo>
                  <a:pt x="0" y="0"/>
                </a:moveTo>
                <a:lnTo>
                  <a:pt x="617908" y="0"/>
                </a:lnTo>
                <a:lnTo>
                  <a:pt x="617908" y="617908"/>
                </a:lnTo>
                <a:lnTo>
                  <a:pt x="0" y="6179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38" name="Group 38"/>
          <p:cNvGrpSpPr/>
          <p:nvPr/>
        </p:nvGrpSpPr>
        <p:grpSpPr>
          <a:xfrm>
            <a:off x="223329" y="367592"/>
            <a:ext cx="3806581" cy="625788"/>
            <a:chOff x="0" y="0"/>
            <a:chExt cx="5075441" cy="834384"/>
          </a:xfrm>
        </p:grpSpPr>
        <p:sp>
          <p:nvSpPr>
            <p:cNvPr id="39" name="TextBox 39"/>
            <p:cNvSpPr txBox="1"/>
            <p:nvPr/>
          </p:nvSpPr>
          <p:spPr>
            <a:xfrm>
              <a:off x="796352" y="140990"/>
              <a:ext cx="4279089" cy="5047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51"/>
                </a:lnSpc>
                <a:spcBef>
                  <a:spcPct val="0"/>
                </a:spcBef>
              </a:pPr>
              <a:r>
                <a:rPr lang="en-US" sz="2251" b="1" u="none" strike="noStrik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RELEAF</a:t>
              </a:r>
            </a:p>
          </p:txBody>
        </p:sp>
        <p:sp>
          <p:nvSpPr>
            <p:cNvPr id="40" name="Freeform 40"/>
            <p:cNvSpPr/>
            <p:nvPr/>
          </p:nvSpPr>
          <p:spPr>
            <a:xfrm>
              <a:off x="0" y="0"/>
              <a:ext cx="607709" cy="834384"/>
            </a:xfrm>
            <a:custGeom>
              <a:avLst/>
              <a:gdLst/>
              <a:ahLst/>
              <a:cxnLst/>
              <a:rect l="l" t="t" r="r" b="b"/>
              <a:pathLst>
                <a:path w="607709" h="834384">
                  <a:moveTo>
                    <a:pt x="0" y="0"/>
                  </a:moveTo>
                  <a:lnTo>
                    <a:pt x="607709" y="0"/>
                  </a:lnTo>
                  <a:lnTo>
                    <a:pt x="607709" y="834384"/>
                  </a:lnTo>
                  <a:lnTo>
                    <a:pt x="0" y="8343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15930" y="1757433"/>
            <a:ext cx="16856139" cy="6130883"/>
            <a:chOff x="0" y="0"/>
            <a:chExt cx="4439477" cy="16147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39477" cy="1614718"/>
            </a:xfrm>
            <a:custGeom>
              <a:avLst/>
              <a:gdLst/>
              <a:ahLst/>
              <a:cxnLst/>
              <a:rect l="l" t="t" r="r" b="b"/>
              <a:pathLst>
                <a:path w="4439477" h="1614718">
                  <a:moveTo>
                    <a:pt x="33988" y="0"/>
                  </a:moveTo>
                  <a:lnTo>
                    <a:pt x="4405489" y="0"/>
                  </a:lnTo>
                  <a:cubicBezTo>
                    <a:pt x="4424260" y="0"/>
                    <a:pt x="4439477" y="15217"/>
                    <a:pt x="4439477" y="33988"/>
                  </a:cubicBezTo>
                  <a:lnTo>
                    <a:pt x="4439477" y="1580730"/>
                  </a:lnTo>
                  <a:cubicBezTo>
                    <a:pt x="4439477" y="1599501"/>
                    <a:pt x="4424260" y="1614718"/>
                    <a:pt x="4405489" y="1614718"/>
                  </a:cubicBezTo>
                  <a:lnTo>
                    <a:pt x="33988" y="1614718"/>
                  </a:lnTo>
                  <a:cubicBezTo>
                    <a:pt x="15217" y="1614718"/>
                    <a:pt x="0" y="1599501"/>
                    <a:pt x="0" y="1580730"/>
                  </a:cubicBezTo>
                  <a:lnTo>
                    <a:pt x="0" y="33988"/>
                  </a:lnTo>
                  <a:cubicBezTo>
                    <a:pt x="0" y="15217"/>
                    <a:pt x="15217" y="0"/>
                    <a:pt x="33988" y="0"/>
                  </a:cubicBezTo>
                  <a:close/>
                </a:path>
              </a:pathLst>
            </a:custGeom>
            <a:solidFill>
              <a:srgbClr val="E2EDD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439477" cy="16623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06873" y="5624889"/>
            <a:ext cx="14874254" cy="3633411"/>
            <a:chOff x="0" y="0"/>
            <a:chExt cx="3917499" cy="9569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17499" cy="956948"/>
            </a:xfrm>
            <a:custGeom>
              <a:avLst/>
              <a:gdLst/>
              <a:ahLst/>
              <a:cxnLst/>
              <a:rect l="l" t="t" r="r" b="b"/>
              <a:pathLst>
                <a:path w="3917499" h="956948">
                  <a:moveTo>
                    <a:pt x="38516" y="0"/>
                  </a:moveTo>
                  <a:lnTo>
                    <a:pt x="3878983" y="0"/>
                  </a:lnTo>
                  <a:cubicBezTo>
                    <a:pt x="3900255" y="0"/>
                    <a:pt x="3917499" y="17244"/>
                    <a:pt x="3917499" y="38516"/>
                  </a:cubicBezTo>
                  <a:lnTo>
                    <a:pt x="3917499" y="918431"/>
                  </a:lnTo>
                  <a:cubicBezTo>
                    <a:pt x="3917499" y="939703"/>
                    <a:pt x="3900255" y="956948"/>
                    <a:pt x="3878983" y="956948"/>
                  </a:cubicBezTo>
                  <a:lnTo>
                    <a:pt x="38516" y="956948"/>
                  </a:lnTo>
                  <a:cubicBezTo>
                    <a:pt x="17244" y="956948"/>
                    <a:pt x="0" y="939703"/>
                    <a:pt x="0" y="918431"/>
                  </a:cubicBezTo>
                  <a:lnTo>
                    <a:pt x="0" y="38516"/>
                  </a:lnTo>
                  <a:cubicBezTo>
                    <a:pt x="0" y="17244"/>
                    <a:pt x="17244" y="0"/>
                    <a:pt x="38516" y="0"/>
                  </a:cubicBezTo>
                  <a:close/>
                </a:path>
              </a:pathLst>
            </a:custGeom>
            <a:solidFill>
              <a:srgbClr val="3A591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917499" cy="1004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332132" y="2980797"/>
            <a:ext cx="13244729" cy="1103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00"/>
              </a:lnSpc>
              <a:spcBef>
                <a:spcPct val="0"/>
              </a:spcBef>
            </a:pPr>
            <a:r>
              <a:rPr lang="en-US" sz="8617" b="1" spc="-482">
                <a:solidFill>
                  <a:srgbClr val="3A59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DIAGRAMS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514318" y="6722139"/>
            <a:ext cx="11259365" cy="1083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 which flow we go?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endParaRPr lang="en-US" sz="339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028700" y="2033149"/>
            <a:ext cx="964822" cy="96482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591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3037" b="1">
                  <a:solidFill>
                    <a:srgbClr val="F4F5EC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4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23329" y="367592"/>
            <a:ext cx="3806581" cy="625788"/>
            <a:chOff x="0" y="0"/>
            <a:chExt cx="5075441" cy="834384"/>
          </a:xfrm>
        </p:grpSpPr>
        <p:sp>
          <p:nvSpPr>
            <p:cNvPr id="15" name="TextBox 15"/>
            <p:cNvSpPr txBox="1"/>
            <p:nvPr/>
          </p:nvSpPr>
          <p:spPr>
            <a:xfrm>
              <a:off x="796352" y="140990"/>
              <a:ext cx="4279089" cy="5047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51"/>
                </a:lnSpc>
                <a:spcBef>
                  <a:spcPct val="0"/>
                </a:spcBef>
              </a:pPr>
              <a:r>
                <a:rPr lang="en-US" sz="2251" b="1" u="none" strike="noStrik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RELEAF</a:t>
              </a:r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607709" cy="834384"/>
            </a:xfrm>
            <a:custGeom>
              <a:avLst/>
              <a:gdLst/>
              <a:ahLst/>
              <a:cxnLst/>
              <a:rect l="l" t="t" r="r" b="b"/>
              <a:pathLst>
                <a:path w="607709" h="834384">
                  <a:moveTo>
                    <a:pt x="0" y="0"/>
                  </a:moveTo>
                  <a:lnTo>
                    <a:pt x="607709" y="0"/>
                  </a:lnTo>
                  <a:lnTo>
                    <a:pt x="607709" y="834384"/>
                  </a:lnTo>
                  <a:lnTo>
                    <a:pt x="0" y="8343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02895" y="1028700"/>
            <a:ext cx="17690831" cy="8667105"/>
            <a:chOff x="0" y="0"/>
            <a:chExt cx="4659313" cy="22826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59313" cy="2282694"/>
            </a:xfrm>
            <a:custGeom>
              <a:avLst/>
              <a:gdLst/>
              <a:ahLst/>
              <a:cxnLst/>
              <a:rect l="l" t="t" r="r" b="b"/>
              <a:pathLst>
                <a:path w="4659313" h="2282694">
                  <a:moveTo>
                    <a:pt x="32384" y="0"/>
                  </a:moveTo>
                  <a:lnTo>
                    <a:pt x="4626929" y="0"/>
                  </a:lnTo>
                  <a:cubicBezTo>
                    <a:pt x="4635518" y="0"/>
                    <a:pt x="4643755" y="3412"/>
                    <a:pt x="4649828" y="9485"/>
                  </a:cubicBezTo>
                  <a:cubicBezTo>
                    <a:pt x="4655901" y="15558"/>
                    <a:pt x="4659313" y="23795"/>
                    <a:pt x="4659313" y="32384"/>
                  </a:cubicBezTo>
                  <a:lnTo>
                    <a:pt x="4659313" y="2250310"/>
                  </a:lnTo>
                  <a:cubicBezTo>
                    <a:pt x="4659313" y="2268195"/>
                    <a:pt x="4644815" y="2282694"/>
                    <a:pt x="4626929" y="2282694"/>
                  </a:cubicBezTo>
                  <a:lnTo>
                    <a:pt x="32384" y="2282694"/>
                  </a:lnTo>
                  <a:cubicBezTo>
                    <a:pt x="14499" y="2282694"/>
                    <a:pt x="0" y="2268195"/>
                    <a:pt x="0" y="2250310"/>
                  </a:cubicBezTo>
                  <a:lnTo>
                    <a:pt x="0" y="32384"/>
                  </a:lnTo>
                  <a:cubicBezTo>
                    <a:pt x="0" y="14499"/>
                    <a:pt x="14499" y="0"/>
                    <a:pt x="32384" y="0"/>
                  </a:cubicBezTo>
                  <a:close/>
                </a:path>
              </a:pathLst>
            </a:custGeom>
            <a:solidFill>
              <a:srgbClr val="EFF6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659313" cy="2330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22885" y="993380"/>
            <a:ext cx="5125403" cy="8763952"/>
            <a:chOff x="0" y="0"/>
            <a:chExt cx="1349900" cy="23082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49900" cy="2308202"/>
            </a:xfrm>
            <a:custGeom>
              <a:avLst/>
              <a:gdLst/>
              <a:ahLst/>
              <a:cxnLst/>
              <a:rect l="l" t="t" r="r" b="b"/>
              <a:pathLst>
                <a:path w="1349900" h="2308202">
                  <a:moveTo>
                    <a:pt x="111777" y="0"/>
                  </a:moveTo>
                  <a:lnTo>
                    <a:pt x="1238123" y="0"/>
                  </a:lnTo>
                  <a:cubicBezTo>
                    <a:pt x="1267768" y="0"/>
                    <a:pt x="1296199" y="11776"/>
                    <a:pt x="1317162" y="32739"/>
                  </a:cubicBezTo>
                  <a:cubicBezTo>
                    <a:pt x="1338124" y="53701"/>
                    <a:pt x="1349900" y="82132"/>
                    <a:pt x="1349900" y="111777"/>
                  </a:cubicBezTo>
                  <a:lnTo>
                    <a:pt x="1349900" y="2196425"/>
                  </a:lnTo>
                  <a:cubicBezTo>
                    <a:pt x="1349900" y="2226070"/>
                    <a:pt x="1338124" y="2254501"/>
                    <a:pt x="1317162" y="2275463"/>
                  </a:cubicBezTo>
                  <a:cubicBezTo>
                    <a:pt x="1296199" y="2296425"/>
                    <a:pt x="1267768" y="2308202"/>
                    <a:pt x="1238123" y="2308202"/>
                  </a:cubicBezTo>
                  <a:lnTo>
                    <a:pt x="111777" y="2308202"/>
                  </a:lnTo>
                  <a:cubicBezTo>
                    <a:pt x="50044" y="2308202"/>
                    <a:pt x="0" y="2258157"/>
                    <a:pt x="0" y="2196425"/>
                  </a:cubicBezTo>
                  <a:lnTo>
                    <a:pt x="0" y="111777"/>
                  </a:lnTo>
                  <a:cubicBezTo>
                    <a:pt x="0" y="82132"/>
                    <a:pt x="11776" y="53701"/>
                    <a:pt x="32739" y="32739"/>
                  </a:cubicBezTo>
                  <a:cubicBezTo>
                    <a:pt x="53701" y="11776"/>
                    <a:pt x="82132" y="0"/>
                    <a:pt x="111777" y="0"/>
                  </a:cubicBezTo>
                  <a:close/>
                </a:path>
              </a:pathLst>
            </a:custGeom>
            <a:solidFill>
              <a:srgbClr val="3A591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349900" cy="2355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98585" y="7130225"/>
            <a:ext cx="4953000" cy="1674123"/>
            <a:chOff x="0" y="0"/>
            <a:chExt cx="1304494" cy="44092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04494" cy="440921"/>
            </a:xfrm>
            <a:custGeom>
              <a:avLst/>
              <a:gdLst/>
              <a:ahLst/>
              <a:cxnLst/>
              <a:rect l="l" t="t" r="r" b="b"/>
              <a:pathLst>
                <a:path w="1304494" h="440921">
                  <a:moveTo>
                    <a:pt x="115668" y="0"/>
                  </a:moveTo>
                  <a:lnTo>
                    <a:pt x="1188826" y="0"/>
                  </a:lnTo>
                  <a:cubicBezTo>
                    <a:pt x="1252708" y="0"/>
                    <a:pt x="1304494" y="51786"/>
                    <a:pt x="1304494" y="115668"/>
                  </a:cubicBezTo>
                  <a:lnTo>
                    <a:pt x="1304494" y="325253"/>
                  </a:lnTo>
                  <a:cubicBezTo>
                    <a:pt x="1304494" y="389135"/>
                    <a:pt x="1252708" y="440921"/>
                    <a:pt x="1188826" y="440921"/>
                  </a:cubicBezTo>
                  <a:lnTo>
                    <a:pt x="115668" y="440921"/>
                  </a:lnTo>
                  <a:cubicBezTo>
                    <a:pt x="51786" y="440921"/>
                    <a:pt x="0" y="389135"/>
                    <a:pt x="0" y="325253"/>
                  </a:cubicBezTo>
                  <a:lnTo>
                    <a:pt x="0" y="115668"/>
                  </a:lnTo>
                  <a:cubicBezTo>
                    <a:pt x="0" y="51786"/>
                    <a:pt x="51786" y="0"/>
                    <a:pt x="115668" y="0"/>
                  </a:cubicBezTo>
                  <a:close/>
                </a:path>
              </a:pathLst>
            </a:custGeom>
            <a:solidFill>
              <a:srgbClr val="93B88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304494" cy="4885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5348288" y="1707564"/>
            <a:ext cx="12424041" cy="7335585"/>
          </a:xfrm>
          <a:custGeom>
            <a:avLst/>
            <a:gdLst/>
            <a:ahLst/>
            <a:cxnLst/>
            <a:rect l="l" t="t" r="r" b="b"/>
            <a:pathLst>
              <a:path w="12424041" h="7335585">
                <a:moveTo>
                  <a:pt x="0" y="0"/>
                </a:moveTo>
                <a:lnTo>
                  <a:pt x="12424041" y="0"/>
                </a:lnTo>
                <a:lnTo>
                  <a:pt x="12424041" y="7335585"/>
                </a:lnTo>
                <a:lnTo>
                  <a:pt x="0" y="73355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28" t="-3751" r="-4493" b="-964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668052" y="3163598"/>
            <a:ext cx="4182518" cy="125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62"/>
              </a:lnSpc>
            </a:pPr>
            <a:r>
              <a:rPr lang="en-US" sz="5172" b="1" spc="-28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UML DIAGRAM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7737737"/>
            <a:ext cx="3810000" cy="582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92"/>
              </a:lnSpc>
            </a:pPr>
            <a:r>
              <a:rPr lang="en-US" sz="4672" b="1" spc="-261">
                <a:solidFill>
                  <a:srgbClr val="3A59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 CASE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23329" y="367592"/>
            <a:ext cx="3806581" cy="625788"/>
            <a:chOff x="0" y="0"/>
            <a:chExt cx="5075441" cy="834384"/>
          </a:xfrm>
        </p:grpSpPr>
        <p:sp>
          <p:nvSpPr>
            <p:cNvPr id="16" name="TextBox 16"/>
            <p:cNvSpPr txBox="1"/>
            <p:nvPr/>
          </p:nvSpPr>
          <p:spPr>
            <a:xfrm>
              <a:off x="796352" y="140990"/>
              <a:ext cx="4279089" cy="5047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51"/>
                </a:lnSpc>
                <a:spcBef>
                  <a:spcPct val="0"/>
                </a:spcBef>
              </a:pPr>
              <a:r>
                <a:rPr lang="en-US" sz="2251" b="1" u="none" strike="noStrik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RELEAF</a:t>
              </a:r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607709" cy="834384"/>
            </a:xfrm>
            <a:custGeom>
              <a:avLst/>
              <a:gdLst/>
              <a:ahLst/>
              <a:cxnLst/>
              <a:rect l="l" t="t" r="r" b="b"/>
              <a:pathLst>
                <a:path w="607709" h="834384">
                  <a:moveTo>
                    <a:pt x="0" y="0"/>
                  </a:moveTo>
                  <a:lnTo>
                    <a:pt x="607709" y="0"/>
                  </a:lnTo>
                  <a:lnTo>
                    <a:pt x="607709" y="834384"/>
                  </a:lnTo>
                  <a:lnTo>
                    <a:pt x="0" y="8343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03347" y="1028700"/>
            <a:ext cx="17690831" cy="8728344"/>
            <a:chOff x="0" y="0"/>
            <a:chExt cx="4659313" cy="22988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59313" cy="2298823"/>
            </a:xfrm>
            <a:custGeom>
              <a:avLst/>
              <a:gdLst/>
              <a:ahLst/>
              <a:cxnLst/>
              <a:rect l="l" t="t" r="r" b="b"/>
              <a:pathLst>
                <a:path w="4659313" h="2298823">
                  <a:moveTo>
                    <a:pt x="32384" y="0"/>
                  </a:moveTo>
                  <a:lnTo>
                    <a:pt x="4626929" y="0"/>
                  </a:lnTo>
                  <a:cubicBezTo>
                    <a:pt x="4635518" y="0"/>
                    <a:pt x="4643755" y="3412"/>
                    <a:pt x="4649828" y="9485"/>
                  </a:cubicBezTo>
                  <a:cubicBezTo>
                    <a:pt x="4655901" y="15558"/>
                    <a:pt x="4659313" y="23795"/>
                    <a:pt x="4659313" y="32384"/>
                  </a:cubicBezTo>
                  <a:lnTo>
                    <a:pt x="4659313" y="2266439"/>
                  </a:lnTo>
                  <a:cubicBezTo>
                    <a:pt x="4659313" y="2284324"/>
                    <a:pt x="4644815" y="2298823"/>
                    <a:pt x="4626929" y="2298823"/>
                  </a:cubicBezTo>
                  <a:lnTo>
                    <a:pt x="32384" y="2298823"/>
                  </a:lnTo>
                  <a:cubicBezTo>
                    <a:pt x="14499" y="2298823"/>
                    <a:pt x="0" y="2284324"/>
                    <a:pt x="0" y="2266439"/>
                  </a:cubicBezTo>
                  <a:lnTo>
                    <a:pt x="0" y="32384"/>
                  </a:lnTo>
                  <a:cubicBezTo>
                    <a:pt x="0" y="14499"/>
                    <a:pt x="14499" y="0"/>
                    <a:pt x="32384" y="0"/>
                  </a:cubicBezTo>
                  <a:close/>
                </a:path>
              </a:pathLst>
            </a:custGeom>
            <a:solidFill>
              <a:srgbClr val="EFF6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659313" cy="2346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22885" y="993457"/>
            <a:ext cx="5125403" cy="8763952"/>
            <a:chOff x="0" y="0"/>
            <a:chExt cx="11859988" cy="202794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859988" cy="20279455"/>
            </a:xfrm>
            <a:custGeom>
              <a:avLst/>
              <a:gdLst/>
              <a:ahLst/>
              <a:cxnLst/>
              <a:rect l="l" t="t" r="r" b="b"/>
              <a:pathLst>
                <a:path w="11859988" h="20279455">
                  <a:moveTo>
                    <a:pt x="111777" y="0"/>
                  </a:moveTo>
                  <a:lnTo>
                    <a:pt x="11748211" y="0"/>
                  </a:lnTo>
                  <a:cubicBezTo>
                    <a:pt x="11809943" y="0"/>
                    <a:pt x="11859988" y="50044"/>
                    <a:pt x="11859988" y="111777"/>
                  </a:cubicBezTo>
                  <a:lnTo>
                    <a:pt x="11859988" y="20167678"/>
                  </a:lnTo>
                  <a:cubicBezTo>
                    <a:pt x="11859988" y="20197324"/>
                    <a:pt x="11848211" y="20225755"/>
                    <a:pt x="11827249" y="20246716"/>
                  </a:cubicBezTo>
                  <a:cubicBezTo>
                    <a:pt x="11806287" y="20267679"/>
                    <a:pt x="11777856" y="20279455"/>
                    <a:pt x="11748211" y="20279455"/>
                  </a:cubicBezTo>
                  <a:lnTo>
                    <a:pt x="111777" y="20279455"/>
                  </a:lnTo>
                  <a:cubicBezTo>
                    <a:pt x="50044" y="20279455"/>
                    <a:pt x="0" y="20229412"/>
                    <a:pt x="0" y="20167678"/>
                  </a:cubicBezTo>
                  <a:lnTo>
                    <a:pt x="0" y="111777"/>
                  </a:lnTo>
                  <a:cubicBezTo>
                    <a:pt x="0" y="82132"/>
                    <a:pt x="11776" y="53701"/>
                    <a:pt x="32739" y="32739"/>
                  </a:cubicBezTo>
                  <a:cubicBezTo>
                    <a:pt x="53701" y="11776"/>
                    <a:pt x="82132" y="0"/>
                    <a:pt x="111777" y="0"/>
                  </a:cubicBezTo>
                  <a:close/>
                </a:path>
              </a:pathLst>
            </a:custGeom>
            <a:solidFill>
              <a:srgbClr val="3A591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1859988" cy="20327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5619471" y="1908930"/>
            <a:ext cx="12365182" cy="7092298"/>
          </a:xfrm>
          <a:custGeom>
            <a:avLst/>
            <a:gdLst/>
            <a:ahLst/>
            <a:cxnLst/>
            <a:rect l="l" t="t" r="r" b="b"/>
            <a:pathLst>
              <a:path w="12365182" h="7092298">
                <a:moveTo>
                  <a:pt x="0" y="0"/>
                </a:moveTo>
                <a:lnTo>
                  <a:pt x="12365182" y="0"/>
                </a:lnTo>
                <a:lnTo>
                  <a:pt x="12365182" y="7092299"/>
                </a:lnTo>
                <a:lnTo>
                  <a:pt x="0" y="70922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769" b="-176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704425" y="5009994"/>
            <a:ext cx="4504442" cy="102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31"/>
              </a:lnSpc>
            </a:pPr>
            <a:r>
              <a:rPr lang="en-US" sz="4182" b="1" spc="-23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ARCHITECTURAL DIAGRAM 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23329" y="367592"/>
            <a:ext cx="3806581" cy="625788"/>
            <a:chOff x="0" y="0"/>
            <a:chExt cx="5075441" cy="834384"/>
          </a:xfrm>
        </p:grpSpPr>
        <p:sp>
          <p:nvSpPr>
            <p:cNvPr id="12" name="TextBox 12"/>
            <p:cNvSpPr txBox="1"/>
            <p:nvPr/>
          </p:nvSpPr>
          <p:spPr>
            <a:xfrm>
              <a:off x="796352" y="140990"/>
              <a:ext cx="4279089" cy="5047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51"/>
                </a:lnSpc>
                <a:spcBef>
                  <a:spcPct val="0"/>
                </a:spcBef>
              </a:pPr>
              <a:r>
                <a:rPr lang="en-US" sz="2251" b="1" u="none" strike="noStrik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RELEAF</a:t>
              </a:r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607709" cy="834384"/>
            </a:xfrm>
            <a:custGeom>
              <a:avLst/>
              <a:gdLst/>
              <a:ahLst/>
              <a:cxnLst/>
              <a:rect l="l" t="t" r="r" b="b"/>
              <a:pathLst>
                <a:path w="607709" h="834384">
                  <a:moveTo>
                    <a:pt x="0" y="0"/>
                  </a:moveTo>
                  <a:lnTo>
                    <a:pt x="607709" y="0"/>
                  </a:lnTo>
                  <a:lnTo>
                    <a:pt x="607709" y="834384"/>
                  </a:lnTo>
                  <a:lnTo>
                    <a:pt x="0" y="8343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02895" y="1028700"/>
            <a:ext cx="17690831" cy="8667105"/>
            <a:chOff x="0" y="0"/>
            <a:chExt cx="4659313" cy="22826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59313" cy="2282694"/>
            </a:xfrm>
            <a:custGeom>
              <a:avLst/>
              <a:gdLst/>
              <a:ahLst/>
              <a:cxnLst/>
              <a:rect l="l" t="t" r="r" b="b"/>
              <a:pathLst>
                <a:path w="4659313" h="2282694">
                  <a:moveTo>
                    <a:pt x="32384" y="0"/>
                  </a:moveTo>
                  <a:lnTo>
                    <a:pt x="4626929" y="0"/>
                  </a:lnTo>
                  <a:cubicBezTo>
                    <a:pt x="4635518" y="0"/>
                    <a:pt x="4643755" y="3412"/>
                    <a:pt x="4649828" y="9485"/>
                  </a:cubicBezTo>
                  <a:cubicBezTo>
                    <a:pt x="4655901" y="15558"/>
                    <a:pt x="4659313" y="23795"/>
                    <a:pt x="4659313" y="32384"/>
                  </a:cubicBezTo>
                  <a:lnTo>
                    <a:pt x="4659313" y="2250310"/>
                  </a:lnTo>
                  <a:cubicBezTo>
                    <a:pt x="4659313" y="2268195"/>
                    <a:pt x="4644815" y="2282694"/>
                    <a:pt x="4626929" y="2282694"/>
                  </a:cubicBezTo>
                  <a:lnTo>
                    <a:pt x="32384" y="2282694"/>
                  </a:lnTo>
                  <a:cubicBezTo>
                    <a:pt x="14499" y="2282694"/>
                    <a:pt x="0" y="2268195"/>
                    <a:pt x="0" y="2250310"/>
                  </a:cubicBezTo>
                  <a:lnTo>
                    <a:pt x="0" y="32384"/>
                  </a:lnTo>
                  <a:cubicBezTo>
                    <a:pt x="0" y="14499"/>
                    <a:pt x="14499" y="0"/>
                    <a:pt x="32384" y="0"/>
                  </a:cubicBezTo>
                  <a:close/>
                </a:path>
              </a:pathLst>
            </a:custGeom>
            <a:solidFill>
              <a:srgbClr val="EFF6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659313" cy="2330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22885" y="993457"/>
            <a:ext cx="5125403" cy="8763952"/>
            <a:chOff x="0" y="0"/>
            <a:chExt cx="1340373" cy="229191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40373" cy="2291911"/>
            </a:xfrm>
            <a:custGeom>
              <a:avLst/>
              <a:gdLst/>
              <a:ahLst/>
              <a:cxnLst/>
              <a:rect l="l" t="t" r="r" b="b"/>
              <a:pathLst>
                <a:path w="1340373" h="2291911">
                  <a:moveTo>
                    <a:pt x="111777" y="0"/>
                  </a:moveTo>
                  <a:lnTo>
                    <a:pt x="1228596" y="0"/>
                  </a:lnTo>
                  <a:cubicBezTo>
                    <a:pt x="1290329" y="0"/>
                    <a:pt x="1340373" y="50044"/>
                    <a:pt x="1340373" y="111777"/>
                  </a:cubicBezTo>
                  <a:lnTo>
                    <a:pt x="1340373" y="2180134"/>
                  </a:lnTo>
                  <a:cubicBezTo>
                    <a:pt x="1340373" y="2241867"/>
                    <a:pt x="1290329" y="2291911"/>
                    <a:pt x="1228596" y="2291911"/>
                  </a:cubicBezTo>
                  <a:lnTo>
                    <a:pt x="111777" y="2291911"/>
                  </a:lnTo>
                  <a:cubicBezTo>
                    <a:pt x="82132" y="2291911"/>
                    <a:pt x="53701" y="2280134"/>
                    <a:pt x="32739" y="2259172"/>
                  </a:cubicBezTo>
                  <a:cubicBezTo>
                    <a:pt x="11776" y="2238210"/>
                    <a:pt x="0" y="2209779"/>
                    <a:pt x="0" y="2180134"/>
                  </a:cubicBezTo>
                  <a:lnTo>
                    <a:pt x="0" y="111777"/>
                  </a:lnTo>
                  <a:cubicBezTo>
                    <a:pt x="0" y="82132"/>
                    <a:pt x="11776" y="53701"/>
                    <a:pt x="32739" y="32739"/>
                  </a:cubicBezTo>
                  <a:cubicBezTo>
                    <a:pt x="53701" y="11776"/>
                    <a:pt x="82132" y="0"/>
                    <a:pt x="111777" y="0"/>
                  </a:cubicBezTo>
                  <a:close/>
                </a:path>
              </a:pathLst>
            </a:custGeom>
            <a:solidFill>
              <a:srgbClr val="3A591C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340373" cy="2339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5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5892158" y="1321968"/>
            <a:ext cx="11574960" cy="8080569"/>
          </a:xfrm>
          <a:custGeom>
            <a:avLst/>
            <a:gdLst/>
            <a:ahLst/>
            <a:cxnLst/>
            <a:rect l="l" t="t" r="r" b="b"/>
            <a:pathLst>
              <a:path w="11574960" h="8080569">
                <a:moveTo>
                  <a:pt x="0" y="0"/>
                </a:moveTo>
                <a:lnTo>
                  <a:pt x="11574960" y="0"/>
                </a:lnTo>
                <a:lnTo>
                  <a:pt x="11574960" y="8080569"/>
                </a:lnTo>
                <a:lnTo>
                  <a:pt x="0" y="80805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894" r="-735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922116" y="3198918"/>
            <a:ext cx="4182518" cy="125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62"/>
              </a:lnSpc>
            </a:pPr>
            <a:r>
              <a:rPr lang="en-US" sz="5172" b="1" spc="-28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UML DIAGRAM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0795" y="8070868"/>
            <a:ext cx="4182518" cy="570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98"/>
              </a:lnSpc>
            </a:pPr>
            <a:r>
              <a:rPr lang="en-US" sz="4572" b="1" spc="-256">
                <a:solidFill>
                  <a:srgbClr val="3A59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ACTIVITY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23329" y="367592"/>
            <a:ext cx="3806581" cy="625788"/>
            <a:chOff x="0" y="0"/>
            <a:chExt cx="5075441" cy="834384"/>
          </a:xfrm>
        </p:grpSpPr>
        <p:sp>
          <p:nvSpPr>
            <p:cNvPr id="13" name="TextBox 13"/>
            <p:cNvSpPr txBox="1"/>
            <p:nvPr/>
          </p:nvSpPr>
          <p:spPr>
            <a:xfrm>
              <a:off x="796352" y="140990"/>
              <a:ext cx="4279089" cy="5047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51"/>
                </a:lnSpc>
                <a:spcBef>
                  <a:spcPct val="0"/>
                </a:spcBef>
              </a:pPr>
              <a:r>
                <a:rPr lang="en-US" sz="2251" b="1" u="none" strike="noStrik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RELEAF</a:t>
              </a:r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607709" cy="834384"/>
            </a:xfrm>
            <a:custGeom>
              <a:avLst/>
              <a:gdLst/>
              <a:ahLst/>
              <a:cxnLst/>
              <a:rect l="l" t="t" r="r" b="b"/>
              <a:pathLst>
                <a:path w="607709" h="834384">
                  <a:moveTo>
                    <a:pt x="0" y="0"/>
                  </a:moveTo>
                  <a:lnTo>
                    <a:pt x="607709" y="0"/>
                  </a:lnTo>
                  <a:lnTo>
                    <a:pt x="607709" y="834384"/>
                  </a:lnTo>
                  <a:lnTo>
                    <a:pt x="0" y="8343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98133" y="7130415"/>
            <a:ext cx="4953000" cy="1674123"/>
            <a:chOff x="0" y="0"/>
            <a:chExt cx="1304494" cy="44092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04494" cy="440921"/>
            </a:xfrm>
            <a:custGeom>
              <a:avLst/>
              <a:gdLst/>
              <a:ahLst/>
              <a:cxnLst/>
              <a:rect l="l" t="t" r="r" b="b"/>
              <a:pathLst>
                <a:path w="1304494" h="440921">
                  <a:moveTo>
                    <a:pt x="115668" y="0"/>
                  </a:moveTo>
                  <a:lnTo>
                    <a:pt x="1188826" y="0"/>
                  </a:lnTo>
                  <a:cubicBezTo>
                    <a:pt x="1252708" y="0"/>
                    <a:pt x="1304494" y="51786"/>
                    <a:pt x="1304494" y="115668"/>
                  </a:cubicBezTo>
                  <a:lnTo>
                    <a:pt x="1304494" y="325253"/>
                  </a:lnTo>
                  <a:cubicBezTo>
                    <a:pt x="1304494" y="389135"/>
                    <a:pt x="1252708" y="440921"/>
                    <a:pt x="1188826" y="440921"/>
                  </a:cubicBezTo>
                  <a:lnTo>
                    <a:pt x="115668" y="440921"/>
                  </a:lnTo>
                  <a:cubicBezTo>
                    <a:pt x="51786" y="440921"/>
                    <a:pt x="0" y="389135"/>
                    <a:pt x="0" y="325253"/>
                  </a:cubicBezTo>
                  <a:lnTo>
                    <a:pt x="0" y="115668"/>
                  </a:lnTo>
                  <a:cubicBezTo>
                    <a:pt x="0" y="51786"/>
                    <a:pt x="51786" y="0"/>
                    <a:pt x="115668" y="0"/>
                  </a:cubicBezTo>
                  <a:close/>
                </a:path>
              </a:pathLst>
            </a:custGeom>
            <a:solidFill>
              <a:srgbClr val="93B88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304494" cy="4885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810795" y="7476448"/>
            <a:ext cx="4182518" cy="1045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16"/>
              </a:lnSpc>
            </a:pPr>
            <a:r>
              <a:rPr lang="en-US" sz="4272" b="1" spc="-239">
                <a:solidFill>
                  <a:srgbClr val="3A59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AVTIVITY DIAGRAM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02895" y="1028700"/>
            <a:ext cx="17690831" cy="8728344"/>
            <a:chOff x="0" y="0"/>
            <a:chExt cx="4659313" cy="22988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59313" cy="2298823"/>
            </a:xfrm>
            <a:custGeom>
              <a:avLst/>
              <a:gdLst/>
              <a:ahLst/>
              <a:cxnLst/>
              <a:rect l="l" t="t" r="r" b="b"/>
              <a:pathLst>
                <a:path w="4659313" h="2298823">
                  <a:moveTo>
                    <a:pt x="32384" y="0"/>
                  </a:moveTo>
                  <a:lnTo>
                    <a:pt x="4626929" y="0"/>
                  </a:lnTo>
                  <a:cubicBezTo>
                    <a:pt x="4635518" y="0"/>
                    <a:pt x="4643755" y="3412"/>
                    <a:pt x="4649828" y="9485"/>
                  </a:cubicBezTo>
                  <a:cubicBezTo>
                    <a:pt x="4655901" y="15558"/>
                    <a:pt x="4659313" y="23795"/>
                    <a:pt x="4659313" y="32384"/>
                  </a:cubicBezTo>
                  <a:lnTo>
                    <a:pt x="4659313" y="2266439"/>
                  </a:lnTo>
                  <a:cubicBezTo>
                    <a:pt x="4659313" y="2284324"/>
                    <a:pt x="4644815" y="2298823"/>
                    <a:pt x="4626929" y="2298823"/>
                  </a:cubicBezTo>
                  <a:lnTo>
                    <a:pt x="32384" y="2298823"/>
                  </a:lnTo>
                  <a:cubicBezTo>
                    <a:pt x="14499" y="2298823"/>
                    <a:pt x="0" y="2284324"/>
                    <a:pt x="0" y="2266439"/>
                  </a:cubicBezTo>
                  <a:lnTo>
                    <a:pt x="0" y="32384"/>
                  </a:lnTo>
                  <a:cubicBezTo>
                    <a:pt x="0" y="14499"/>
                    <a:pt x="14499" y="0"/>
                    <a:pt x="32384" y="0"/>
                  </a:cubicBezTo>
                  <a:close/>
                </a:path>
              </a:pathLst>
            </a:custGeom>
            <a:solidFill>
              <a:srgbClr val="EFF6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659313" cy="2346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23329" y="993380"/>
            <a:ext cx="5125188" cy="8763664"/>
            <a:chOff x="0" y="0"/>
            <a:chExt cx="1349844" cy="23081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49844" cy="2308125"/>
            </a:xfrm>
            <a:custGeom>
              <a:avLst/>
              <a:gdLst/>
              <a:ahLst/>
              <a:cxnLst/>
              <a:rect l="l" t="t" r="r" b="b"/>
              <a:pathLst>
                <a:path w="1349844" h="2308125">
                  <a:moveTo>
                    <a:pt x="111782" y="0"/>
                  </a:moveTo>
                  <a:lnTo>
                    <a:pt x="1238062" y="0"/>
                  </a:lnTo>
                  <a:cubicBezTo>
                    <a:pt x="1299797" y="0"/>
                    <a:pt x="1349844" y="50046"/>
                    <a:pt x="1349844" y="111782"/>
                  </a:cubicBezTo>
                  <a:lnTo>
                    <a:pt x="1349844" y="2196344"/>
                  </a:lnTo>
                  <a:cubicBezTo>
                    <a:pt x="1349844" y="2258079"/>
                    <a:pt x="1299797" y="2308125"/>
                    <a:pt x="1238062" y="2308125"/>
                  </a:cubicBezTo>
                  <a:lnTo>
                    <a:pt x="111782" y="2308125"/>
                  </a:lnTo>
                  <a:cubicBezTo>
                    <a:pt x="82135" y="2308125"/>
                    <a:pt x="53703" y="2296348"/>
                    <a:pt x="32740" y="2275385"/>
                  </a:cubicBezTo>
                  <a:cubicBezTo>
                    <a:pt x="11777" y="2254422"/>
                    <a:pt x="0" y="2225990"/>
                    <a:pt x="0" y="2196344"/>
                  </a:cubicBezTo>
                  <a:lnTo>
                    <a:pt x="0" y="111782"/>
                  </a:lnTo>
                  <a:cubicBezTo>
                    <a:pt x="0" y="82135"/>
                    <a:pt x="11777" y="53703"/>
                    <a:pt x="32740" y="32740"/>
                  </a:cubicBezTo>
                  <a:cubicBezTo>
                    <a:pt x="53703" y="11777"/>
                    <a:pt x="82135" y="0"/>
                    <a:pt x="111782" y="0"/>
                  </a:cubicBezTo>
                  <a:close/>
                </a:path>
              </a:pathLst>
            </a:custGeom>
            <a:solidFill>
              <a:srgbClr val="3A591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349844" cy="2355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60894" y="4513556"/>
            <a:ext cx="4168799" cy="186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46"/>
              </a:lnSpc>
            </a:pPr>
            <a:r>
              <a:rPr lang="en-US" sz="5155" b="1" spc="-28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BUSINESS MODEL CANVAS</a:t>
            </a: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5579668" y="1687296"/>
          <a:ext cx="12205190" cy="6094910"/>
        </p:xfrm>
        <a:graphic>
          <a:graphicData uri="http://schemas.openxmlformats.org/drawingml/2006/table">
            <a:tbl>
              <a:tblPr/>
              <a:tblGrid>
                <a:gridCol w="2704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44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59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8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415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8041">
                <a:tc>
                  <a:txBody>
                    <a:bodyPr/>
                    <a:lstStyle/>
                    <a:p>
                      <a:pPr algn="ctr">
                        <a:lnSpc>
                          <a:spcPts val="1823"/>
                        </a:lnSpc>
                        <a:defRPr/>
                      </a:pPr>
                      <a:r>
                        <a:rPr lang="en-US" sz="1302" b="1">
                          <a:solidFill>
                            <a:srgbClr val="FFFFFF"/>
                          </a:solidFill>
                          <a:latin typeface="Barlow Bold"/>
                          <a:ea typeface="Barlow Bold"/>
                          <a:cs typeface="Barlow Bold"/>
                          <a:sym typeface="Barlow Bold"/>
                        </a:rPr>
                        <a:t>Key Partners</a:t>
                      </a:r>
                      <a:endParaRPr lang="en-US" sz="1100"/>
                    </a:p>
                  </a:txBody>
                  <a:tcPr marL="49621" marR="49621" marT="49621" marB="49621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2A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23"/>
                        </a:lnSpc>
                        <a:defRPr/>
                      </a:pPr>
                      <a:r>
                        <a:rPr lang="en-US" sz="1302" b="1">
                          <a:solidFill>
                            <a:srgbClr val="FFFFFF"/>
                          </a:solidFill>
                          <a:latin typeface="Barlow Bold"/>
                          <a:ea typeface="Barlow Bold"/>
                          <a:cs typeface="Barlow Bold"/>
                          <a:sym typeface="Barlow Bold"/>
                        </a:rPr>
                        <a:t>Key Activities</a:t>
                      </a:r>
                      <a:endParaRPr lang="en-US" sz="1100"/>
                    </a:p>
                  </a:txBody>
                  <a:tcPr marL="49621" marR="49621" marT="49621" marB="49621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77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23"/>
                        </a:lnSpc>
                        <a:defRPr/>
                      </a:pPr>
                      <a:r>
                        <a:rPr lang="en-US" sz="1302" b="1">
                          <a:solidFill>
                            <a:srgbClr val="FFFFFF"/>
                          </a:solidFill>
                          <a:latin typeface="Barlow Bold"/>
                          <a:ea typeface="Barlow Bold"/>
                          <a:cs typeface="Barlow Bold"/>
                          <a:sym typeface="Barlow Bold"/>
                        </a:rPr>
                        <a:t>Value Proposition</a:t>
                      </a:r>
                      <a:endParaRPr lang="en-US" sz="1100"/>
                    </a:p>
                  </a:txBody>
                  <a:tcPr marL="49621" marR="49621" marT="49621" marB="49621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B85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23"/>
                        </a:lnSpc>
                        <a:defRPr/>
                      </a:pPr>
                      <a:r>
                        <a:rPr lang="en-US" sz="1302" b="1">
                          <a:solidFill>
                            <a:srgbClr val="FFFFFF"/>
                          </a:solidFill>
                          <a:latin typeface="Barlow Bold"/>
                          <a:ea typeface="Barlow Bold"/>
                          <a:cs typeface="Barlow Bold"/>
                          <a:sym typeface="Barlow Bold"/>
                        </a:rPr>
                        <a:t>Customer Relationships</a:t>
                      </a:r>
                      <a:endParaRPr lang="en-US" sz="1100"/>
                    </a:p>
                  </a:txBody>
                  <a:tcPr marL="49621" marR="49621" marT="49621" marB="49621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00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23"/>
                        </a:lnSpc>
                        <a:defRPr/>
                      </a:pPr>
                      <a:r>
                        <a:rPr lang="en-US" sz="1302" b="1">
                          <a:solidFill>
                            <a:srgbClr val="FFFFFF"/>
                          </a:solidFill>
                          <a:latin typeface="Barlow Bold"/>
                          <a:ea typeface="Barlow Bold"/>
                          <a:cs typeface="Barlow Bold"/>
                          <a:sym typeface="Barlow Bold"/>
                        </a:rPr>
                        <a:t>Customer segments</a:t>
                      </a:r>
                      <a:endParaRPr lang="en-US" sz="1100"/>
                    </a:p>
                  </a:txBody>
                  <a:tcPr marL="49621" marR="49621" marT="49621" marB="49621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A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5757">
                <a:tc rowSpan="3">
                  <a:txBody>
                    <a:bodyPr/>
                    <a:lstStyle/>
                    <a:p>
                      <a:pPr marL="356297" lvl="1" indent="-178148" algn="l">
                        <a:lnSpc>
                          <a:spcPts val="231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65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Local Authorities like: Ministry of Environment.</a:t>
                      </a:r>
                      <a:endParaRPr lang="en-US" sz="1100"/>
                    </a:p>
                    <a:p>
                      <a:pPr marL="356297" lvl="1" indent="-178148" algn="l">
                        <a:lnSpc>
                          <a:spcPts val="2310"/>
                        </a:lnSpc>
                        <a:buFont typeface="Arial"/>
                        <a:buChar char="•"/>
                      </a:pPr>
                      <a:r>
                        <a:rPr lang="en-US" sz="165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Environment-Focused Businesses.</a:t>
                      </a:r>
                    </a:p>
                    <a:p>
                      <a:pPr marL="356297" lvl="1" indent="-178148" algn="l">
                        <a:lnSpc>
                          <a:spcPts val="2310"/>
                        </a:lnSpc>
                        <a:buFont typeface="Arial"/>
                        <a:buChar char="•"/>
                      </a:pPr>
                      <a:r>
                        <a:rPr lang="en-US" sz="165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Environmental organizations promoting sustainability.</a:t>
                      </a:r>
                    </a:p>
                    <a:p>
                      <a:pPr marL="356297" lvl="1" indent="-178148" algn="l">
                        <a:lnSpc>
                          <a:spcPts val="2310"/>
                        </a:lnSpc>
                        <a:buFont typeface="Arial"/>
                        <a:buChar char="•"/>
                      </a:pPr>
                      <a:r>
                        <a:rPr lang="en-US" sz="165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Beginner and seasoned gardeners.</a:t>
                      </a:r>
                    </a:p>
                    <a:p>
                      <a:pPr marL="356297" lvl="1" indent="-178148" algn="l">
                        <a:lnSpc>
                          <a:spcPts val="2310"/>
                        </a:lnSpc>
                        <a:buFont typeface="Arial"/>
                        <a:buChar char="•"/>
                      </a:pPr>
                      <a:r>
                        <a:rPr lang="en-US" sz="165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Homeowners with gardens, balconies, or rooftop spaces.</a:t>
                      </a:r>
                    </a:p>
                    <a:p>
                      <a:pPr algn="l">
                        <a:lnSpc>
                          <a:spcPts val="2310"/>
                        </a:lnSpc>
                      </a:pPr>
                      <a:endParaRPr lang="en-US" sz="1650" b="1">
                        <a:solidFill>
                          <a:srgbClr val="000000"/>
                        </a:solidFill>
                        <a:latin typeface="DM Sans Bold"/>
                        <a:ea typeface="DM Sans Bold"/>
                        <a:cs typeface="DM Sans Bold"/>
                        <a:sym typeface="DM Sans Bold"/>
                      </a:endParaRPr>
                    </a:p>
                  </a:txBody>
                  <a:tcPr marL="49621" marR="49621" marT="49621" marB="49621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D2"/>
                    </a:solidFill>
                  </a:tcPr>
                </a:tc>
                <a:tc>
                  <a:txBody>
                    <a:bodyPr/>
                    <a:lstStyle/>
                    <a:p>
                      <a:pPr marL="354481" lvl="1" indent="-177241" algn="l">
                        <a:lnSpc>
                          <a:spcPts val="2298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641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App development and maintaining.</a:t>
                      </a:r>
                      <a:endParaRPr lang="en-US" sz="1100"/>
                    </a:p>
                    <a:p>
                      <a:pPr marL="354481" lvl="1" indent="-177241" algn="l">
                        <a:lnSpc>
                          <a:spcPts val="2298"/>
                        </a:lnSpc>
                        <a:buFont typeface="Arial"/>
                        <a:buChar char="•"/>
                      </a:pPr>
                      <a:r>
                        <a:rPr lang="en-US" sz="1641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Environmental Data Analysis.</a:t>
                      </a:r>
                    </a:p>
                    <a:p>
                      <a:pPr marL="354481" lvl="1" indent="-177241" algn="l">
                        <a:lnSpc>
                          <a:spcPts val="2298"/>
                        </a:lnSpc>
                        <a:buFont typeface="Arial"/>
                        <a:buChar char="•"/>
                      </a:pPr>
                      <a:r>
                        <a:rPr lang="en-US" sz="1641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AI Integration.</a:t>
                      </a:r>
                    </a:p>
                    <a:p>
                      <a:pPr marL="354481" lvl="1" indent="-177241" algn="l">
                        <a:lnSpc>
                          <a:spcPts val="2298"/>
                        </a:lnSpc>
                        <a:buFont typeface="Arial"/>
                        <a:buChar char="•"/>
                      </a:pPr>
                      <a:r>
                        <a:rPr lang="en-US" sz="1641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Marketing and Partnerships.</a:t>
                      </a:r>
                    </a:p>
                  </a:txBody>
                  <a:tcPr marL="49621" marR="49621" marT="49621" marB="49621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DA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291528" lvl="1" indent="-145764" algn="l">
                        <a:lnSpc>
                          <a:spcPts val="189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35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Promotes tree planting to increase green spaces and fight climate change.</a:t>
                      </a:r>
                      <a:endParaRPr lang="en-US" sz="1100"/>
                    </a:p>
                    <a:p>
                      <a:pPr marL="291528" lvl="1" indent="-145764" algn="l">
                        <a:lnSpc>
                          <a:spcPts val="1890"/>
                        </a:lnSpc>
                        <a:buFont typeface="Arial"/>
                        <a:buChar char="•"/>
                      </a:pPr>
                      <a:r>
                        <a:rPr lang="en-US" sz="135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Educates users on trees care and tracks contributions.</a:t>
                      </a:r>
                    </a:p>
                    <a:p>
                      <a:pPr marL="291528" lvl="1" indent="-145764" algn="l">
                        <a:lnSpc>
                          <a:spcPts val="1890"/>
                        </a:lnSpc>
                        <a:buFont typeface="Arial"/>
                        <a:buChar char="•"/>
                      </a:pPr>
                      <a:r>
                        <a:rPr lang="en-US" sz="135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Encourages community participation through campaigns</a:t>
                      </a:r>
                    </a:p>
                    <a:p>
                      <a:pPr marL="291528" lvl="1" indent="-145764" algn="l">
                        <a:lnSpc>
                          <a:spcPts val="1890"/>
                        </a:lnSpc>
                        <a:buFont typeface="Arial"/>
                        <a:buChar char="•"/>
                      </a:pPr>
                      <a:r>
                        <a:rPr lang="en-US" sz="135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Provides an interactive map to highlight the characteristics of area to determine whether it is suitable for afforestation or not.</a:t>
                      </a:r>
                    </a:p>
                    <a:p>
                      <a:pPr marL="291528" lvl="1" indent="-145764" algn="l">
                        <a:lnSpc>
                          <a:spcPts val="1890"/>
                        </a:lnSpc>
                        <a:buFont typeface="Arial"/>
                        <a:buChar char="•"/>
                      </a:pPr>
                      <a:r>
                        <a:rPr lang="en-US" sz="135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AI-driven plant identification and health diagnosis (using images).</a:t>
                      </a:r>
                    </a:p>
                  </a:txBody>
                  <a:tcPr marL="49621" marR="49621" marT="49621" marB="49621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DDB"/>
                    </a:solidFill>
                  </a:tcPr>
                </a:tc>
                <a:tc>
                  <a:txBody>
                    <a:bodyPr/>
                    <a:lstStyle/>
                    <a:p>
                      <a:pPr marL="354485" lvl="1" indent="-177242" algn="l">
                        <a:lnSpc>
                          <a:spcPts val="2298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641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Automated Relationships.</a:t>
                      </a:r>
                      <a:endParaRPr lang="en-US" sz="1100"/>
                    </a:p>
                    <a:p>
                      <a:pPr marL="354485" lvl="1" indent="-177242" algn="l">
                        <a:lnSpc>
                          <a:spcPts val="2298"/>
                        </a:lnSpc>
                        <a:buFont typeface="Arial"/>
                        <a:buChar char="•"/>
                      </a:pPr>
                      <a:r>
                        <a:rPr lang="en-US" sz="1641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Personal Relationships.</a:t>
                      </a:r>
                    </a:p>
                    <a:p>
                      <a:pPr algn="l">
                        <a:lnSpc>
                          <a:spcPts val="2298"/>
                        </a:lnSpc>
                      </a:pPr>
                      <a:endParaRPr lang="en-US" sz="1641" b="1">
                        <a:solidFill>
                          <a:srgbClr val="000000"/>
                        </a:solidFill>
                        <a:latin typeface="DM Sans Bold"/>
                        <a:ea typeface="DM Sans Bold"/>
                        <a:cs typeface="DM Sans Bold"/>
                        <a:sym typeface="DM Sans Bold"/>
                      </a:endParaRPr>
                    </a:p>
                  </a:txBody>
                  <a:tcPr marL="49621" marR="49621" marT="49621" marB="49621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334707" lvl="1" indent="-167354" algn="l">
                        <a:lnSpc>
                          <a:spcPts val="217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55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People who want to plant at home and take care of trees</a:t>
                      </a:r>
                      <a:endParaRPr lang="en-US" sz="1100"/>
                    </a:p>
                    <a:p>
                      <a:pPr marL="334707" lvl="1" indent="-167354" algn="l">
                        <a:lnSpc>
                          <a:spcPts val="2170"/>
                        </a:lnSpc>
                        <a:buFont typeface="Arial"/>
                        <a:buChar char="•"/>
                      </a:pPr>
                      <a:r>
                        <a:rPr lang="en-US" sz="155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People who care about trees and want to make the environment greener.</a:t>
                      </a:r>
                    </a:p>
                    <a:p>
                      <a:pPr marL="334707" lvl="1" indent="-167354" algn="l">
                        <a:lnSpc>
                          <a:spcPts val="2170"/>
                        </a:lnSpc>
                        <a:buFont typeface="Arial"/>
                        <a:buChar char="•"/>
                      </a:pPr>
                      <a:r>
                        <a:rPr lang="en-US" sz="155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Environmentally aware individuals and families.</a:t>
                      </a:r>
                    </a:p>
                    <a:p>
                      <a:pPr marL="334707" lvl="1" indent="-167354" algn="l">
                        <a:lnSpc>
                          <a:spcPts val="2170"/>
                        </a:lnSpc>
                        <a:buFont typeface="Arial"/>
                        <a:buChar char="•"/>
                      </a:pPr>
                      <a:r>
                        <a:rPr lang="en-US" sz="155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gardeners, gardenowners.</a:t>
                      </a:r>
                    </a:p>
                    <a:p>
                      <a:pPr marL="334707" lvl="1" indent="-167354" algn="l">
                        <a:lnSpc>
                          <a:spcPts val="2170"/>
                        </a:lnSpc>
                        <a:buFont typeface="Arial"/>
                        <a:buChar char="•"/>
                      </a:pPr>
                      <a:r>
                        <a:rPr lang="en-US" sz="155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Organizations dedicated to sustainability and the advancement of eco-friendly projects.</a:t>
                      </a:r>
                    </a:p>
                    <a:p>
                      <a:pPr algn="l">
                        <a:lnSpc>
                          <a:spcPts val="2170"/>
                        </a:lnSpc>
                      </a:pPr>
                      <a:endParaRPr lang="en-US" sz="1550" b="1">
                        <a:solidFill>
                          <a:srgbClr val="000000"/>
                        </a:solidFill>
                        <a:latin typeface="DM Sans Bold"/>
                        <a:ea typeface="DM Sans Bold"/>
                        <a:cs typeface="DM Sans Bold"/>
                        <a:sym typeface="DM Sans Bold"/>
                      </a:endParaRPr>
                    </a:p>
                  </a:txBody>
                  <a:tcPr marL="49621" marR="49621" marT="49621" marB="49621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114">
                <a:tc vMerge="1">
                  <a:txBody>
                    <a:bodyPr/>
                    <a:lstStyle/>
                    <a:p>
                      <a:pPr marL="356297" lvl="1" indent="-178148" algn="l">
                        <a:lnSpc>
                          <a:spcPts val="231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65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Local Authorities like: Ministry of Environment.</a:t>
                      </a:r>
                      <a:endParaRPr lang="en-US" sz="1100"/>
                    </a:p>
                    <a:p>
                      <a:pPr marL="356297" lvl="1" indent="-178148" algn="l">
                        <a:lnSpc>
                          <a:spcPts val="2310"/>
                        </a:lnSpc>
                        <a:buFont typeface="Arial"/>
                        <a:buChar char="•"/>
                      </a:pPr>
                      <a:r>
                        <a:rPr lang="en-US" sz="165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Environment-Focused Businesses.</a:t>
                      </a:r>
                    </a:p>
                    <a:p>
                      <a:pPr marL="356297" lvl="1" indent="-178148" algn="l">
                        <a:lnSpc>
                          <a:spcPts val="2310"/>
                        </a:lnSpc>
                        <a:buFont typeface="Arial"/>
                        <a:buChar char="•"/>
                      </a:pPr>
                      <a:r>
                        <a:rPr lang="en-US" sz="165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Environmental organizations promoting sustainability.</a:t>
                      </a:r>
                    </a:p>
                    <a:p>
                      <a:pPr marL="356297" lvl="1" indent="-178148" algn="l">
                        <a:lnSpc>
                          <a:spcPts val="2310"/>
                        </a:lnSpc>
                        <a:buFont typeface="Arial"/>
                        <a:buChar char="•"/>
                      </a:pPr>
                      <a:r>
                        <a:rPr lang="en-US" sz="165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Beginner and seasoned gardeners.</a:t>
                      </a:r>
                    </a:p>
                    <a:p>
                      <a:pPr marL="356297" lvl="1" indent="-178148" algn="l">
                        <a:lnSpc>
                          <a:spcPts val="2310"/>
                        </a:lnSpc>
                        <a:buFont typeface="Arial"/>
                        <a:buChar char="•"/>
                      </a:pPr>
                      <a:r>
                        <a:rPr lang="en-US" sz="165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Homeowners with gardens, balconies, or rooftop spaces.</a:t>
                      </a:r>
                    </a:p>
                    <a:p>
                      <a:pPr algn="l">
                        <a:lnSpc>
                          <a:spcPts val="2310"/>
                        </a:lnSpc>
                      </a:pPr>
                      <a:endParaRPr lang="en-US" sz="1650" b="1">
                        <a:solidFill>
                          <a:srgbClr val="000000"/>
                        </a:solidFill>
                        <a:latin typeface="DM Sans Bold"/>
                        <a:ea typeface="DM Sans Bold"/>
                        <a:cs typeface="DM Sans Bold"/>
                        <a:sym typeface="DM Sans Bold"/>
                      </a:endParaRPr>
                    </a:p>
                  </a:txBody>
                  <a:tcPr marL="49621" marR="49621" marT="49621" marB="49621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23"/>
                        </a:lnSpc>
                        <a:defRPr/>
                      </a:pPr>
                      <a:r>
                        <a:rPr lang="en-US" sz="1302" b="1">
                          <a:solidFill>
                            <a:srgbClr val="FFFFFF"/>
                          </a:solidFill>
                          <a:latin typeface="Barlow Bold"/>
                          <a:ea typeface="Barlow Bold"/>
                          <a:cs typeface="Barlow Bold"/>
                          <a:sym typeface="Barlow Bold"/>
                        </a:rPr>
                        <a:t>Key Resources</a:t>
                      </a:r>
                      <a:endParaRPr lang="en-US" sz="1100"/>
                    </a:p>
                  </a:txBody>
                  <a:tcPr marL="49621" marR="49621" marT="49621" marB="49621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77F8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291528" lvl="1" indent="-145764" algn="l">
                        <a:lnSpc>
                          <a:spcPts val="189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35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Promotes tree planting to increase green spaces and fight climate change.</a:t>
                      </a:r>
                      <a:endParaRPr lang="en-US" sz="1100"/>
                    </a:p>
                    <a:p>
                      <a:pPr marL="291528" lvl="1" indent="-145764" algn="l">
                        <a:lnSpc>
                          <a:spcPts val="1890"/>
                        </a:lnSpc>
                        <a:buFont typeface="Arial"/>
                        <a:buChar char="•"/>
                      </a:pPr>
                      <a:r>
                        <a:rPr lang="en-US" sz="135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Educates users on trees care and tracks contributions.</a:t>
                      </a:r>
                    </a:p>
                    <a:p>
                      <a:pPr marL="291528" lvl="1" indent="-145764" algn="l">
                        <a:lnSpc>
                          <a:spcPts val="1890"/>
                        </a:lnSpc>
                        <a:buFont typeface="Arial"/>
                        <a:buChar char="•"/>
                      </a:pPr>
                      <a:r>
                        <a:rPr lang="en-US" sz="135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Encourages community participation through campaigns</a:t>
                      </a:r>
                    </a:p>
                    <a:p>
                      <a:pPr marL="291528" lvl="1" indent="-145764" algn="l">
                        <a:lnSpc>
                          <a:spcPts val="1890"/>
                        </a:lnSpc>
                        <a:buFont typeface="Arial"/>
                        <a:buChar char="•"/>
                      </a:pPr>
                      <a:r>
                        <a:rPr lang="en-US" sz="135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Provides an interactive map to highlight the characteristics of area to determine whether it is suitable for afforestation or not.</a:t>
                      </a:r>
                    </a:p>
                    <a:p>
                      <a:pPr marL="291528" lvl="1" indent="-145764" algn="l">
                        <a:lnSpc>
                          <a:spcPts val="1890"/>
                        </a:lnSpc>
                        <a:buFont typeface="Arial"/>
                        <a:buChar char="•"/>
                      </a:pPr>
                      <a:r>
                        <a:rPr lang="en-US" sz="135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AI-driven plant identification and health diagnosis (using images).</a:t>
                      </a:r>
                    </a:p>
                  </a:txBody>
                  <a:tcPr marL="49621" marR="49621" marT="49621" marB="49621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D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23"/>
                        </a:lnSpc>
                        <a:defRPr/>
                      </a:pPr>
                      <a:r>
                        <a:rPr lang="en-US" sz="1302" b="1">
                          <a:solidFill>
                            <a:srgbClr val="FFFFFF"/>
                          </a:solidFill>
                          <a:latin typeface="Barlow Bold"/>
                          <a:ea typeface="Barlow Bold"/>
                          <a:cs typeface="Barlow Bold"/>
                          <a:sym typeface="Barlow Bold"/>
                        </a:rPr>
                        <a:t>Channels</a:t>
                      </a:r>
                      <a:endParaRPr lang="en-US" sz="1100"/>
                    </a:p>
                  </a:txBody>
                  <a:tcPr marL="49621" marR="49621" marT="49621" marB="49621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00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334707" lvl="1" indent="-167354" algn="l">
                        <a:lnSpc>
                          <a:spcPts val="217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55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People who want to plant at home and take care of trees</a:t>
                      </a:r>
                      <a:endParaRPr lang="en-US" sz="1100"/>
                    </a:p>
                    <a:p>
                      <a:pPr marL="334707" lvl="1" indent="-167354" algn="l">
                        <a:lnSpc>
                          <a:spcPts val="2170"/>
                        </a:lnSpc>
                        <a:buFont typeface="Arial"/>
                        <a:buChar char="•"/>
                      </a:pPr>
                      <a:r>
                        <a:rPr lang="en-US" sz="155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People who care about trees and want to make the environment greener.</a:t>
                      </a:r>
                    </a:p>
                    <a:p>
                      <a:pPr marL="334707" lvl="1" indent="-167354" algn="l">
                        <a:lnSpc>
                          <a:spcPts val="2170"/>
                        </a:lnSpc>
                        <a:buFont typeface="Arial"/>
                        <a:buChar char="•"/>
                      </a:pPr>
                      <a:r>
                        <a:rPr lang="en-US" sz="155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Environmentally aware individuals and families.</a:t>
                      </a:r>
                    </a:p>
                    <a:p>
                      <a:pPr marL="334707" lvl="1" indent="-167354" algn="l">
                        <a:lnSpc>
                          <a:spcPts val="2170"/>
                        </a:lnSpc>
                        <a:buFont typeface="Arial"/>
                        <a:buChar char="•"/>
                      </a:pPr>
                      <a:r>
                        <a:rPr lang="en-US" sz="155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gardeners, gardenowners.</a:t>
                      </a:r>
                    </a:p>
                    <a:p>
                      <a:pPr marL="334707" lvl="1" indent="-167354" algn="l">
                        <a:lnSpc>
                          <a:spcPts val="2170"/>
                        </a:lnSpc>
                        <a:buFont typeface="Arial"/>
                        <a:buChar char="•"/>
                      </a:pPr>
                      <a:r>
                        <a:rPr lang="en-US" sz="155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Organizations dedicated to sustainability and the advancement of eco-friendly projects.</a:t>
                      </a:r>
                    </a:p>
                    <a:p>
                      <a:pPr algn="l">
                        <a:lnSpc>
                          <a:spcPts val="2170"/>
                        </a:lnSpc>
                      </a:pPr>
                      <a:endParaRPr lang="en-US" sz="1550" b="1">
                        <a:solidFill>
                          <a:srgbClr val="000000"/>
                        </a:solidFill>
                        <a:latin typeface="DM Sans Bold"/>
                        <a:ea typeface="DM Sans Bold"/>
                        <a:cs typeface="DM Sans Bold"/>
                        <a:sym typeface="DM Sans Bold"/>
                      </a:endParaRPr>
                    </a:p>
                  </a:txBody>
                  <a:tcPr marL="49621" marR="49621" marT="49621" marB="49621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8998">
                <a:tc vMerge="1">
                  <a:txBody>
                    <a:bodyPr/>
                    <a:lstStyle/>
                    <a:p>
                      <a:pPr marL="356297" lvl="1" indent="-178148" algn="l">
                        <a:lnSpc>
                          <a:spcPts val="231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65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Local Authorities like: Ministry of Environment.</a:t>
                      </a:r>
                      <a:endParaRPr lang="en-US" sz="1100"/>
                    </a:p>
                    <a:p>
                      <a:pPr marL="356297" lvl="1" indent="-178148" algn="l">
                        <a:lnSpc>
                          <a:spcPts val="2310"/>
                        </a:lnSpc>
                        <a:buFont typeface="Arial"/>
                        <a:buChar char="•"/>
                      </a:pPr>
                      <a:r>
                        <a:rPr lang="en-US" sz="165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Environment-Focused Businesses.</a:t>
                      </a:r>
                    </a:p>
                    <a:p>
                      <a:pPr marL="356297" lvl="1" indent="-178148" algn="l">
                        <a:lnSpc>
                          <a:spcPts val="2310"/>
                        </a:lnSpc>
                        <a:buFont typeface="Arial"/>
                        <a:buChar char="•"/>
                      </a:pPr>
                      <a:r>
                        <a:rPr lang="en-US" sz="165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Environmental organizations promoting sustainability.</a:t>
                      </a:r>
                    </a:p>
                    <a:p>
                      <a:pPr marL="356297" lvl="1" indent="-178148" algn="l">
                        <a:lnSpc>
                          <a:spcPts val="2310"/>
                        </a:lnSpc>
                        <a:buFont typeface="Arial"/>
                        <a:buChar char="•"/>
                      </a:pPr>
                      <a:r>
                        <a:rPr lang="en-US" sz="165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Beginner and seasoned gardeners.</a:t>
                      </a:r>
                    </a:p>
                    <a:p>
                      <a:pPr marL="356297" lvl="1" indent="-178148" algn="l">
                        <a:lnSpc>
                          <a:spcPts val="2310"/>
                        </a:lnSpc>
                        <a:buFont typeface="Arial"/>
                        <a:buChar char="•"/>
                      </a:pPr>
                      <a:r>
                        <a:rPr lang="en-US" sz="165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Homeowners with gardens, balconies, or rooftop spaces.</a:t>
                      </a:r>
                    </a:p>
                    <a:p>
                      <a:pPr algn="l">
                        <a:lnSpc>
                          <a:spcPts val="2310"/>
                        </a:lnSpc>
                      </a:pPr>
                      <a:endParaRPr lang="en-US" sz="1650" b="1">
                        <a:solidFill>
                          <a:srgbClr val="000000"/>
                        </a:solidFill>
                        <a:latin typeface="DM Sans Bold"/>
                        <a:ea typeface="DM Sans Bold"/>
                        <a:cs typeface="DM Sans Bold"/>
                        <a:sym typeface="DM Sans Bold"/>
                      </a:endParaRPr>
                    </a:p>
                  </a:txBody>
                  <a:tcPr marL="49621" marR="49621" marT="49621" marB="49621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D2"/>
                    </a:solidFill>
                  </a:tcPr>
                </a:tc>
                <a:tc>
                  <a:txBody>
                    <a:bodyPr/>
                    <a:lstStyle/>
                    <a:p>
                      <a:pPr marL="268124" lvl="1" indent="-134062" algn="l">
                        <a:lnSpc>
                          <a:spcPts val="1738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241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Development Team: For app.</a:t>
                      </a:r>
                      <a:endParaRPr lang="en-US" sz="1100"/>
                    </a:p>
                    <a:p>
                      <a:pPr marL="268124" lvl="1" indent="-134062" algn="l">
                        <a:lnSpc>
                          <a:spcPts val="1738"/>
                        </a:lnSpc>
                        <a:buFont typeface="Arial"/>
                        <a:buChar char="•"/>
                      </a:pPr>
                      <a:r>
                        <a:rPr lang="en-US" sz="1241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Mapping Tools: APIs like Google Maps.</a:t>
                      </a:r>
                    </a:p>
                    <a:p>
                      <a:pPr marL="268124" lvl="1" indent="-134062" algn="l">
                        <a:lnSpc>
                          <a:spcPts val="1738"/>
                        </a:lnSpc>
                        <a:buFont typeface="Arial"/>
                        <a:buChar char="•"/>
                      </a:pPr>
                      <a:r>
                        <a:rPr lang="en-US" sz="1241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Data collection and AI training for plant identification and health diagnosis.</a:t>
                      </a:r>
                    </a:p>
                    <a:p>
                      <a:pPr marL="268124" lvl="1" indent="-134062" algn="l">
                        <a:lnSpc>
                          <a:spcPts val="1738"/>
                        </a:lnSpc>
                        <a:buFont typeface="Arial"/>
                        <a:buChar char="•"/>
                      </a:pPr>
                      <a:r>
                        <a:rPr lang="en-US" sz="1241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Secure and scalable cloud infrastructure.</a:t>
                      </a:r>
                    </a:p>
                  </a:txBody>
                  <a:tcPr marL="49621" marR="49621" marT="49621" marB="49621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DA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291528" lvl="1" indent="-145764" algn="l">
                        <a:lnSpc>
                          <a:spcPts val="189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35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Promotes tree planting to increase green spaces and fight climate change.</a:t>
                      </a:r>
                      <a:endParaRPr lang="en-US" sz="1100"/>
                    </a:p>
                    <a:p>
                      <a:pPr marL="291528" lvl="1" indent="-145764" algn="l">
                        <a:lnSpc>
                          <a:spcPts val="1890"/>
                        </a:lnSpc>
                        <a:buFont typeface="Arial"/>
                        <a:buChar char="•"/>
                      </a:pPr>
                      <a:r>
                        <a:rPr lang="en-US" sz="135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Educates users on trees care and tracks contributions.</a:t>
                      </a:r>
                    </a:p>
                    <a:p>
                      <a:pPr marL="291528" lvl="1" indent="-145764" algn="l">
                        <a:lnSpc>
                          <a:spcPts val="1890"/>
                        </a:lnSpc>
                        <a:buFont typeface="Arial"/>
                        <a:buChar char="•"/>
                      </a:pPr>
                      <a:r>
                        <a:rPr lang="en-US" sz="135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Encourages community participation through campaigns</a:t>
                      </a:r>
                    </a:p>
                    <a:p>
                      <a:pPr marL="291528" lvl="1" indent="-145764" algn="l">
                        <a:lnSpc>
                          <a:spcPts val="1890"/>
                        </a:lnSpc>
                        <a:buFont typeface="Arial"/>
                        <a:buChar char="•"/>
                      </a:pPr>
                      <a:r>
                        <a:rPr lang="en-US" sz="135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Provides an interactive map to highlight the characteristics of area to determine whether it is suitable for afforestation or not.</a:t>
                      </a:r>
                    </a:p>
                    <a:p>
                      <a:pPr marL="291528" lvl="1" indent="-145764" algn="l">
                        <a:lnSpc>
                          <a:spcPts val="1890"/>
                        </a:lnSpc>
                        <a:buFont typeface="Arial"/>
                        <a:buChar char="•"/>
                      </a:pPr>
                      <a:r>
                        <a:rPr lang="en-US" sz="135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AI-driven plant identification and health diagnosis (using images).</a:t>
                      </a:r>
                    </a:p>
                  </a:txBody>
                  <a:tcPr marL="49621" marR="49621" marT="49621" marB="49621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DDB"/>
                    </a:solidFill>
                  </a:tcPr>
                </a:tc>
                <a:tc>
                  <a:txBody>
                    <a:bodyPr/>
                    <a:lstStyle/>
                    <a:p>
                      <a:pPr marL="354485" lvl="1" indent="-177242" algn="l">
                        <a:lnSpc>
                          <a:spcPts val="2298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641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App Stores.</a:t>
                      </a:r>
                      <a:endParaRPr lang="en-US" sz="1100"/>
                    </a:p>
                    <a:p>
                      <a:pPr marL="354485" lvl="1" indent="-177242" algn="l">
                        <a:lnSpc>
                          <a:spcPts val="2298"/>
                        </a:lnSpc>
                        <a:buFont typeface="Arial"/>
                        <a:buChar char="•"/>
                      </a:pPr>
                      <a:r>
                        <a:rPr lang="en-US" sz="1641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Social Media.</a:t>
                      </a:r>
                    </a:p>
                    <a:p>
                      <a:pPr marL="354485" lvl="1" indent="-177242" algn="l">
                        <a:lnSpc>
                          <a:spcPts val="2298"/>
                        </a:lnSpc>
                        <a:buFont typeface="Arial"/>
                        <a:buChar char="•"/>
                      </a:pPr>
                      <a:r>
                        <a:rPr lang="en-US" sz="1641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Campaigns.</a:t>
                      </a:r>
                    </a:p>
                    <a:p>
                      <a:pPr algn="l">
                        <a:lnSpc>
                          <a:spcPts val="2298"/>
                        </a:lnSpc>
                      </a:pPr>
                      <a:endParaRPr lang="en-US" sz="1641" b="1">
                        <a:solidFill>
                          <a:srgbClr val="000000"/>
                        </a:solidFill>
                        <a:latin typeface="DM Sans Bold"/>
                        <a:ea typeface="DM Sans Bold"/>
                        <a:cs typeface="DM Sans Bold"/>
                        <a:sym typeface="DM Sans Bold"/>
                      </a:endParaRPr>
                    </a:p>
                    <a:p>
                      <a:pPr algn="l">
                        <a:lnSpc>
                          <a:spcPts val="2298"/>
                        </a:lnSpc>
                      </a:pPr>
                      <a:endParaRPr lang="en-US" sz="1641" b="1">
                        <a:solidFill>
                          <a:srgbClr val="000000"/>
                        </a:solidFill>
                        <a:latin typeface="DM Sans Bold"/>
                        <a:ea typeface="DM Sans Bold"/>
                        <a:cs typeface="DM Sans Bold"/>
                        <a:sym typeface="DM Sans Bold"/>
                      </a:endParaRPr>
                    </a:p>
                  </a:txBody>
                  <a:tcPr marL="49621" marR="49621" marT="49621" marB="49621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334707" lvl="1" indent="-167354" algn="l">
                        <a:lnSpc>
                          <a:spcPts val="217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55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People who want to plant at home and take care of trees</a:t>
                      </a:r>
                      <a:endParaRPr lang="en-US" sz="1100"/>
                    </a:p>
                    <a:p>
                      <a:pPr marL="334707" lvl="1" indent="-167354" algn="l">
                        <a:lnSpc>
                          <a:spcPts val="2170"/>
                        </a:lnSpc>
                        <a:buFont typeface="Arial"/>
                        <a:buChar char="•"/>
                      </a:pPr>
                      <a:r>
                        <a:rPr lang="en-US" sz="155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People who care about trees and want to make the environment greener.</a:t>
                      </a:r>
                    </a:p>
                    <a:p>
                      <a:pPr marL="334707" lvl="1" indent="-167354" algn="l">
                        <a:lnSpc>
                          <a:spcPts val="2170"/>
                        </a:lnSpc>
                        <a:buFont typeface="Arial"/>
                        <a:buChar char="•"/>
                      </a:pPr>
                      <a:r>
                        <a:rPr lang="en-US" sz="155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Environmentally aware individuals and families.</a:t>
                      </a:r>
                    </a:p>
                    <a:p>
                      <a:pPr marL="334707" lvl="1" indent="-167354" algn="l">
                        <a:lnSpc>
                          <a:spcPts val="2170"/>
                        </a:lnSpc>
                        <a:buFont typeface="Arial"/>
                        <a:buChar char="•"/>
                      </a:pPr>
                      <a:r>
                        <a:rPr lang="en-US" sz="155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gardeners, gardenowners.</a:t>
                      </a:r>
                    </a:p>
                    <a:p>
                      <a:pPr marL="334707" lvl="1" indent="-167354" algn="l">
                        <a:lnSpc>
                          <a:spcPts val="2170"/>
                        </a:lnSpc>
                        <a:buFont typeface="Arial"/>
                        <a:buChar char="•"/>
                      </a:pPr>
                      <a:r>
                        <a:rPr lang="en-US" sz="155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Organizations dedicated to sustainability and the advancement of eco-friendly projects.</a:t>
                      </a:r>
                    </a:p>
                    <a:p>
                      <a:pPr algn="l">
                        <a:lnSpc>
                          <a:spcPts val="2170"/>
                        </a:lnSpc>
                      </a:pPr>
                      <a:endParaRPr lang="en-US" sz="1550" b="1">
                        <a:solidFill>
                          <a:srgbClr val="000000"/>
                        </a:solidFill>
                        <a:latin typeface="DM Sans Bold"/>
                        <a:ea typeface="DM Sans Bold"/>
                        <a:cs typeface="DM Sans Bold"/>
                        <a:sym typeface="DM Sans Bold"/>
                      </a:endParaRPr>
                    </a:p>
                  </a:txBody>
                  <a:tcPr marL="49621" marR="49621" marT="49621" marB="49621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5579668" y="7101542"/>
          <a:ext cx="12205191" cy="2192798"/>
        </p:xfrm>
        <a:graphic>
          <a:graphicData uri="http://schemas.openxmlformats.org/drawingml/2006/table">
            <a:tbl>
              <a:tblPr/>
              <a:tblGrid>
                <a:gridCol w="6216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89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4961">
                <a:tc>
                  <a:txBody>
                    <a:bodyPr/>
                    <a:lstStyle/>
                    <a:p>
                      <a:pPr algn="ctr">
                        <a:lnSpc>
                          <a:spcPts val="2078"/>
                        </a:lnSpc>
                        <a:defRPr/>
                      </a:pPr>
                      <a:r>
                        <a:rPr lang="en-US" sz="1484" b="1">
                          <a:solidFill>
                            <a:srgbClr val="FFFFFF"/>
                          </a:solidFill>
                          <a:latin typeface="Barlow Bold"/>
                          <a:ea typeface="Barlow Bold"/>
                          <a:cs typeface="Barlow Bold"/>
                          <a:sym typeface="Barlow Bold"/>
                        </a:rPr>
                        <a:t>Cost Structure</a:t>
                      </a:r>
                      <a:endParaRPr lang="en-US" sz="1100"/>
                    </a:p>
                  </a:txBody>
                  <a:tcPr marL="49621" marR="49621" marT="49621" marB="49621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00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78"/>
                        </a:lnSpc>
                        <a:defRPr/>
                      </a:pPr>
                      <a:r>
                        <a:rPr lang="en-US" sz="1484" b="1">
                          <a:solidFill>
                            <a:srgbClr val="FFFFFF"/>
                          </a:solidFill>
                          <a:latin typeface="Barlow Bold"/>
                          <a:ea typeface="Barlow Bold"/>
                          <a:cs typeface="Barlow Bold"/>
                          <a:sym typeface="Barlow Bold"/>
                        </a:rPr>
                        <a:t>Revenue Streams</a:t>
                      </a:r>
                      <a:endParaRPr lang="en-US" sz="1100"/>
                    </a:p>
                  </a:txBody>
                  <a:tcPr marL="49621" marR="49621" marT="49621" marB="49621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7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7837">
                <a:tc>
                  <a:txBody>
                    <a:bodyPr/>
                    <a:lstStyle/>
                    <a:p>
                      <a:pPr marL="323850" lvl="1" indent="-161925" algn="l">
                        <a:lnSpc>
                          <a:spcPts val="21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App development and updates.</a:t>
                      </a:r>
                      <a:endParaRPr lang="en-US" sz="1100"/>
                    </a:p>
                    <a:p>
                      <a:pPr marL="323850" lvl="1" indent="-161925" algn="l">
                        <a:lnSpc>
                          <a:spcPts val="2100"/>
                        </a:lnSpc>
                        <a:buFont typeface="Arial"/>
                        <a:buChar char="•"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AI model training and maintenance.</a:t>
                      </a:r>
                    </a:p>
                    <a:p>
                      <a:pPr marL="323850" lvl="1" indent="-161925" algn="l">
                        <a:lnSpc>
                          <a:spcPts val="2100"/>
                        </a:lnSpc>
                        <a:buFont typeface="Arial"/>
                        <a:buChar char="•"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Marketing.</a:t>
                      </a:r>
                    </a:p>
                    <a:p>
                      <a:pPr marL="323850" lvl="1" indent="-161925" algn="l">
                        <a:lnSpc>
                          <a:spcPts val="2100"/>
                        </a:lnSpc>
                        <a:buFont typeface="Arial"/>
                        <a:buChar char="•"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Hosting and maintenance costs.</a:t>
                      </a:r>
                    </a:p>
                    <a:p>
                      <a:pPr marL="323850" lvl="1" indent="-161925" algn="l">
                        <a:lnSpc>
                          <a:spcPts val="2100"/>
                        </a:lnSpc>
                        <a:buFont typeface="Arial"/>
                        <a:buChar char="•"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Campaigns costs.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endParaRPr lang="en-US" sz="1500" b="1">
                        <a:solidFill>
                          <a:srgbClr val="000000"/>
                        </a:solidFill>
                        <a:latin typeface="DM Sans Bold"/>
                        <a:ea typeface="DM Sans Bold"/>
                        <a:cs typeface="DM Sans Bold"/>
                        <a:sym typeface="DM Sans Bold"/>
                      </a:endParaRPr>
                    </a:p>
                  </a:txBody>
                  <a:tcPr marL="49621" marR="49621" marT="49621" marB="49621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  <a:tc>
                  <a:txBody>
                    <a:bodyPr/>
                    <a:lstStyle/>
                    <a:p>
                      <a:pPr marL="323850" lvl="1" indent="-161925" algn="l">
                        <a:lnSpc>
                          <a:spcPts val="21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Subscriptions for advanced features.</a:t>
                      </a:r>
                      <a:endParaRPr lang="en-US" sz="1100"/>
                    </a:p>
                    <a:p>
                      <a:pPr marL="323850" lvl="1" indent="-161925" algn="l">
                        <a:lnSpc>
                          <a:spcPts val="2100"/>
                        </a:lnSpc>
                        <a:buFont typeface="Arial"/>
                        <a:buChar char="•"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 Sponsorships through campaigns.</a:t>
                      </a:r>
                    </a:p>
                    <a:p>
                      <a:pPr marL="323850" lvl="1" indent="-161925" algn="l">
                        <a:lnSpc>
                          <a:spcPts val="2100"/>
                        </a:lnSpc>
                        <a:buFont typeface="Arial"/>
                        <a:buChar char="•"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Seed and seedling store.</a:t>
                      </a:r>
                    </a:p>
                  </a:txBody>
                  <a:tcPr marL="49621" marR="49621" marT="49621" marB="49621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D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2" name="Group 12"/>
          <p:cNvGrpSpPr/>
          <p:nvPr/>
        </p:nvGrpSpPr>
        <p:grpSpPr>
          <a:xfrm>
            <a:off x="223329" y="367592"/>
            <a:ext cx="3806581" cy="625788"/>
            <a:chOff x="0" y="0"/>
            <a:chExt cx="5075441" cy="834384"/>
          </a:xfrm>
        </p:grpSpPr>
        <p:sp>
          <p:nvSpPr>
            <p:cNvPr id="13" name="TextBox 13"/>
            <p:cNvSpPr txBox="1"/>
            <p:nvPr/>
          </p:nvSpPr>
          <p:spPr>
            <a:xfrm>
              <a:off x="796352" y="140990"/>
              <a:ext cx="4279089" cy="5047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51"/>
                </a:lnSpc>
                <a:spcBef>
                  <a:spcPct val="0"/>
                </a:spcBef>
              </a:pPr>
              <a:r>
                <a:rPr lang="en-US" sz="2251" b="1" u="none" strike="noStrik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RELEAF</a:t>
              </a:r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607709" cy="834384"/>
            </a:xfrm>
            <a:custGeom>
              <a:avLst/>
              <a:gdLst/>
              <a:ahLst/>
              <a:cxnLst/>
              <a:rect l="l" t="t" r="r" b="b"/>
              <a:pathLst>
                <a:path w="607709" h="834384">
                  <a:moveTo>
                    <a:pt x="0" y="0"/>
                  </a:moveTo>
                  <a:lnTo>
                    <a:pt x="607709" y="0"/>
                  </a:lnTo>
                  <a:lnTo>
                    <a:pt x="607709" y="834384"/>
                  </a:lnTo>
                  <a:lnTo>
                    <a:pt x="0" y="8343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15930" y="1757433"/>
            <a:ext cx="16856139" cy="6130883"/>
            <a:chOff x="0" y="0"/>
            <a:chExt cx="4439477" cy="16147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39477" cy="1614718"/>
            </a:xfrm>
            <a:custGeom>
              <a:avLst/>
              <a:gdLst/>
              <a:ahLst/>
              <a:cxnLst/>
              <a:rect l="l" t="t" r="r" b="b"/>
              <a:pathLst>
                <a:path w="4439477" h="1614718">
                  <a:moveTo>
                    <a:pt x="33988" y="0"/>
                  </a:moveTo>
                  <a:lnTo>
                    <a:pt x="4405489" y="0"/>
                  </a:lnTo>
                  <a:cubicBezTo>
                    <a:pt x="4424260" y="0"/>
                    <a:pt x="4439477" y="15217"/>
                    <a:pt x="4439477" y="33988"/>
                  </a:cubicBezTo>
                  <a:lnTo>
                    <a:pt x="4439477" y="1580730"/>
                  </a:lnTo>
                  <a:cubicBezTo>
                    <a:pt x="4439477" y="1599501"/>
                    <a:pt x="4424260" y="1614718"/>
                    <a:pt x="4405489" y="1614718"/>
                  </a:cubicBezTo>
                  <a:lnTo>
                    <a:pt x="33988" y="1614718"/>
                  </a:lnTo>
                  <a:cubicBezTo>
                    <a:pt x="15217" y="1614718"/>
                    <a:pt x="0" y="1599501"/>
                    <a:pt x="0" y="1580730"/>
                  </a:cubicBezTo>
                  <a:lnTo>
                    <a:pt x="0" y="33988"/>
                  </a:lnTo>
                  <a:cubicBezTo>
                    <a:pt x="0" y="15217"/>
                    <a:pt x="15217" y="0"/>
                    <a:pt x="33988" y="0"/>
                  </a:cubicBezTo>
                  <a:close/>
                </a:path>
              </a:pathLst>
            </a:custGeom>
            <a:solidFill>
              <a:srgbClr val="E2EDD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439477" cy="16623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06873" y="5624889"/>
            <a:ext cx="14874254" cy="3633411"/>
            <a:chOff x="0" y="0"/>
            <a:chExt cx="3917499" cy="9569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17499" cy="956948"/>
            </a:xfrm>
            <a:custGeom>
              <a:avLst/>
              <a:gdLst/>
              <a:ahLst/>
              <a:cxnLst/>
              <a:rect l="l" t="t" r="r" b="b"/>
              <a:pathLst>
                <a:path w="3917499" h="956948">
                  <a:moveTo>
                    <a:pt x="38516" y="0"/>
                  </a:moveTo>
                  <a:lnTo>
                    <a:pt x="3878983" y="0"/>
                  </a:lnTo>
                  <a:cubicBezTo>
                    <a:pt x="3900255" y="0"/>
                    <a:pt x="3917499" y="17244"/>
                    <a:pt x="3917499" y="38516"/>
                  </a:cubicBezTo>
                  <a:lnTo>
                    <a:pt x="3917499" y="918431"/>
                  </a:lnTo>
                  <a:cubicBezTo>
                    <a:pt x="3917499" y="939703"/>
                    <a:pt x="3900255" y="956948"/>
                    <a:pt x="3878983" y="956948"/>
                  </a:cubicBezTo>
                  <a:lnTo>
                    <a:pt x="38516" y="956948"/>
                  </a:lnTo>
                  <a:cubicBezTo>
                    <a:pt x="17244" y="956948"/>
                    <a:pt x="0" y="939703"/>
                    <a:pt x="0" y="918431"/>
                  </a:cubicBezTo>
                  <a:lnTo>
                    <a:pt x="0" y="38516"/>
                  </a:lnTo>
                  <a:cubicBezTo>
                    <a:pt x="0" y="17244"/>
                    <a:pt x="17244" y="0"/>
                    <a:pt x="38516" y="0"/>
                  </a:cubicBezTo>
                  <a:close/>
                </a:path>
              </a:pathLst>
            </a:custGeom>
            <a:solidFill>
              <a:srgbClr val="3A591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917499" cy="1004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332132" y="2980797"/>
            <a:ext cx="13244729" cy="1103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00"/>
              </a:lnSpc>
              <a:spcBef>
                <a:spcPct val="0"/>
              </a:spcBef>
            </a:pPr>
            <a:r>
              <a:rPr lang="en-US" sz="8617" b="1" spc="-482">
                <a:solidFill>
                  <a:srgbClr val="3A59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TOOLS &amp; TECHNIQUES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514318" y="6731664"/>
            <a:ext cx="11259365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What did we use to build our project? 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28700" y="1984430"/>
            <a:ext cx="964822" cy="96482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591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3037" b="1">
                  <a:solidFill>
                    <a:srgbClr val="F4F5EC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5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23329" y="367592"/>
            <a:ext cx="3806581" cy="625788"/>
            <a:chOff x="0" y="0"/>
            <a:chExt cx="5075441" cy="834384"/>
          </a:xfrm>
        </p:grpSpPr>
        <p:sp>
          <p:nvSpPr>
            <p:cNvPr id="15" name="TextBox 15"/>
            <p:cNvSpPr txBox="1"/>
            <p:nvPr/>
          </p:nvSpPr>
          <p:spPr>
            <a:xfrm>
              <a:off x="796352" y="140990"/>
              <a:ext cx="4279089" cy="5047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51"/>
                </a:lnSpc>
                <a:spcBef>
                  <a:spcPct val="0"/>
                </a:spcBef>
              </a:pPr>
              <a:r>
                <a:rPr lang="en-US" sz="2251" b="1" u="none" strike="noStrik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RELEAF</a:t>
              </a:r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607709" cy="834384"/>
            </a:xfrm>
            <a:custGeom>
              <a:avLst/>
              <a:gdLst/>
              <a:ahLst/>
              <a:cxnLst/>
              <a:rect l="l" t="t" r="r" b="b"/>
              <a:pathLst>
                <a:path w="607709" h="834384">
                  <a:moveTo>
                    <a:pt x="0" y="0"/>
                  </a:moveTo>
                  <a:lnTo>
                    <a:pt x="607709" y="0"/>
                  </a:lnTo>
                  <a:lnTo>
                    <a:pt x="607709" y="834384"/>
                  </a:lnTo>
                  <a:lnTo>
                    <a:pt x="0" y="8343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01968" y="1317308"/>
            <a:ext cx="17325873" cy="7788507"/>
            <a:chOff x="0" y="0"/>
            <a:chExt cx="4563193" cy="20512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63193" cy="2051294"/>
            </a:xfrm>
            <a:custGeom>
              <a:avLst/>
              <a:gdLst/>
              <a:ahLst/>
              <a:cxnLst/>
              <a:rect l="l" t="t" r="r" b="b"/>
              <a:pathLst>
                <a:path w="4563193" h="2051294">
                  <a:moveTo>
                    <a:pt x="33066" y="0"/>
                  </a:moveTo>
                  <a:lnTo>
                    <a:pt x="4530127" y="0"/>
                  </a:lnTo>
                  <a:cubicBezTo>
                    <a:pt x="4548389" y="0"/>
                    <a:pt x="4563193" y="14804"/>
                    <a:pt x="4563193" y="33066"/>
                  </a:cubicBezTo>
                  <a:lnTo>
                    <a:pt x="4563193" y="2018228"/>
                  </a:lnTo>
                  <a:cubicBezTo>
                    <a:pt x="4563193" y="2036490"/>
                    <a:pt x="4548389" y="2051294"/>
                    <a:pt x="4530127" y="2051294"/>
                  </a:cubicBezTo>
                  <a:lnTo>
                    <a:pt x="33066" y="2051294"/>
                  </a:lnTo>
                  <a:cubicBezTo>
                    <a:pt x="14804" y="2051294"/>
                    <a:pt x="0" y="2036490"/>
                    <a:pt x="0" y="2018228"/>
                  </a:cubicBezTo>
                  <a:lnTo>
                    <a:pt x="0" y="33066"/>
                  </a:lnTo>
                  <a:cubicBezTo>
                    <a:pt x="0" y="14804"/>
                    <a:pt x="14804" y="0"/>
                    <a:pt x="33066" y="0"/>
                  </a:cubicBezTo>
                  <a:close/>
                </a:path>
              </a:pathLst>
            </a:custGeom>
            <a:solidFill>
              <a:srgbClr val="3A591C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563193" cy="20989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5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97205" y="2650808"/>
            <a:ext cx="17325873" cy="6454829"/>
            <a:chOff x="0" y="0"/>
            <a:chExt cx="4563193" cy="17000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63193" cy="1700037"/>
            </a:xfrm>
            <a:custGeom>
              <a:avLst/>
              <a:gdLst/>
              <a:ahLst/>
              <a:cxnLst/>
              <a:rect l="l" t="t" r="r" b="b"/>
              <a:pathLst>
                <a:path w="4563193" h="1700037">
                  <a:moveTo>
                    <a:pt x="33066" y="0"/>
                  </a:moveTo>
                  <a:lnTo>
                    <a:pt x="4530127" y="0"/>
                  </a:lnTo>
                  <a:cubicBezTo>
                    <a:pt x="4548389" y="0"/>
                    <a:pt x="4563193" y="14804"/>
                    <a:pt x="4563193" y="33066"/>
                  </a:cubicBezTo>
                  <a:lnTo>
                    <a:pt x="4563193" y="1666971"/>
                  </a:lnTo>
                  <a:cubicBezTo>
                    <a:pt x="4563193" y="1685233"/>
                    <a:pt x="4548389" y="1700037"/>
                    <a:pt x="4530127" y="1700037"/>
                  </a:cubicBezTo>
                  <a:lnTo>
                    <a:pt x="33066" y="1700037"/>
                  </a:lnTo>
                  <a:cubicBezTo>
                    <a:pt x="14804" y="1700037"/>
                    <a:pt x="0" y="1685233"/>
                    <a:pt x="0" y="1666971"/>
                  </a:cubicBezTo>
                  <a:lnTo>
                    <a:pt x="0" y="33066"/>
                  </a:lnTo>
                  <a:cubicBezTo>
                    <a:pt x="0" y="14804"/>
                    <a:pt x="14804" y="0"/>
                    <a:pt x="33066" y="0"/>
                  </a:cubicBezTo>
                  <a:close/>
                </a:path>
              </a:pathLst>
            </a:custGeom>
            <a:solidFill>
              <a:srgbClr val="E2EDD7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563193" cy="17476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5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3938654" y="4497536"/>
            <a:ext cx="1833702" cy="1833702"/>
          </a:xfrm>
          <a:custGeom>
            <a:avLst/>
            <a:gdLst/>
            <a:ahLst/>
            <a:cxnLst/>
            <a:rect l="l" t="t" r="r" b="b"/>
            <a:pathLst>
              <a:path w="1833702" h="1833702">
                <a:moveTo>
                  <a:pt x="0" y="0"/>
                </a:moveTo>
                <a:lnTo>
                  <a:pt x="1833702" y="0"/>
                </a:lnTo>
                <a:lnTo>
                  <a:pt x="1833702" y="1833701"/>
                </a:lnTo>
                <a:lnTo>
                  <a:pt x="0" y="18337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223329" y="367592"/>
            <a:ext cx="3806581" cy="625788"/>
            <a:chOff x="0" y="0"/>
            <a:chExt cx="5075441" cy="834384"/>
          </a:xfrm>
        </p:grpSpPr>
        <p:sp>
          <p:nvSpPr>
            <p:cNvPr id="11" name="TextBox 11"/>
            <p:cNvSpPr txBox="1"/>
            <p:nvPr/>
          </p:nvSpPr>
          <p:spPr>
            <a:xfrm>
              <a:off x="796352" y="140990"/>
              <a:ext cx="4279089" cy="5047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51"/>
                </a:lnSpc>
                <a:spcBef>
                  <a:spcPct val="0"/>
                </a:spcBef>
              </a:pPr>
              <a:r>
                <a:rPr lang="en-US" sz="2251" b="1" u="none" strike="noStrik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RELEAF</a:t>
              </a:r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607709" cy="834384"/>
            </a:xfrm>
            <a:custGeom>
              <a:avLst/>
              <a:gdLst/>
              <a:ahLst/>
              <a:cxnLst/>
              <a:rect l="l" t="t" r="r" b="b"/>
              <a:pathLst>
                <a:path w="607709" h="834384">
                  <a:moveTo>
                    <a:pt x="0" y="0"/>
                  </a:moveTo>
                  <a:lnTo>
                    <a:pt x="607709" y="0"/>
                  </a:lnTo>
                  <a:lnTo>
                    <a:pt x="607709" y="834384"/>
                  </a:lnTo>
                  <a:lnTo>
                    <a:pt x="0" y="8343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/>
          <p:cNvSpPr/>
          <p:nvPr/>
        </p:nvSpPr>
        <p:spPr>
          <a:xfrm>
            <a:off x="2302213" y="4497536"/>
            <a:ext cx="1727697" cy="2129245"/>
          </a:xfrm>
          <a:custGeom>
            <a:avLst/>
            <a:gdLst/>
            <a:ahLst/>
            <a:cxnLst/>
            <a:rect l="l" t="t" r="r" b="b"/>
            <a:pathLst>
              <a:path w="1727697" h="2129245">
                <a:moveTo>
                  <a:pt x="0" y="0"/>
                </a:moveTo>
                <a:lnTo>
                  <a:pt x="1727697" y="0"/>
                </a:lnTo>
                <a:lnTo>
                  <a:pt x="1727697" y="2129245"/>
                </a:lnTo>
                <a:lnTo>
                  <a:pt x="0" y="21292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958" r="-166484" b="-1156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8396889" y="4497536"/>
            <a:ext cx="1864514" cy="1864514"/>
          </a:xfrm>
          <a:custGeom>
            <a:avLst/>
            <a:gdLst/>
            <a:ahLst/>
            <a:cxnLst/>
            <a:rect l="l" t="t" r="r" b="b"/>
            <a:pathLst>
              <a:path w="1864514" h="1864514">
                <a:moveTo>
                  <a:pt x="0" y="0"/>
                </a:moveTo>
                <a:lnTo>
                  <a:pt x="1864514" y="0"/>
                </a:lnTo>
                <a:lnTo>
                  <a:pt x="1864514" y="1864513"/>
                </a:lnTo>
                <a:lnTo>
                  <a:pt x="0" y="18645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6403930" y="1816651"/>
            <a:ext cx="5378560" cy="620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42"/>
              </a:lnSpc>
            </a:pPr>
            <a:r>
              <a:rPr lang="en-US" sz="4939" b="1" spc="-27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FLUTTER</a:t>
            </a:r>
          </a:p>
        </p:txBody>
      </p:sp>
      <p:sp>
        <p:nvSpPr>
          <p:cNvPr id="16" name="Freeform 16"/>
          <p:cNvSpPr/>
          <p:nvPr/>
        </p:nvSpPr>
        <p:spPr>
          <a:xfrm>
            <a:off x="10747388" y="1692826"/>
            <a:ext cx="791312" cy="767834"/>
          </a:xfrm>
          <a:custGeom>
            <a:avLst/>
            <a:gdLst/>
            <a:ahLst/>
            <a:cxnLst/>
            <a:rect l="l" t="t" r="r" b="b"/>
            <a:pathLst>
              <a:path w="791312" h="767834">
                <a:moveTo>
                  <a:pt x="0" y="0"/>
                </a:moveTo>
                <a:lnTo>
                  <a:pt x="791312" y="0"/>
                </a:lnTo>
                <a:lnTo>
                  <a:pt x="791312" y="767834"/>
                </a:lnTo>
                <a:lnTo>
                  <a:pt x="0" y="7678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246023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610292" y="3591359"/>
            <a:ext cx="4459895" cy="506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29"/>
              </a:lnSpc>
              <a:spcBef>
                <a:spcPct val="0"/>
              </a:spcBef>
            </a:pPr>
            <a:r>
              <a:rPr lang="en-US" sz="2949" b="1">
                <a:solidFill>
                  <a:srgbClr val="3A59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STATE MANAGEMENT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52164" y="6988731"/>
            <a:ext cx="3627796" cy="41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  <a:spcBef>
                <a:spcPct val="0"/>
              </a:spcBef>
            </a:pPr>
            <a:r>
              <a:rPr lang="en-US" sz="2455" b="1">
                <a:solidFill>
                  <a:srgbClr val="3A59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Bloc ( Cubit 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862963" y="6988731"/>
            <a:ext cx="4893183" cy="41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37"/>
              </a:lnSpc>
              <a:spcBef>
                <a:spcPct val="0"/>
              </a:spcBef>
            </a:pPr>
            <a:r>
              <a:rPr lang="en-US" sz="2455" b="1" u="none" strike="noStrike">
                <a:solidFill>
                  <a:srgbClr val="3A59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Responsive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515248" y="6957551"/>
            <a:ext cx="3627796" cy="842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37"/>
              </a:lnSpc>
              <a:spcBef>
                <a:spcPct val="0"/>
              </a:spcBef>
            </a:pPr>
            <a:r>
              <a:rPr lang="en-US" sz="2455" b="1" u="none" strike="noStrike">
                <a:solidFill>
                  <a:srgbClr val="3A59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MVVM</a:t>
            </a:r>
          </a:p>
          <a:p>
            <a:pPr marL="0" lvl="0" indent="0" algn="ctr">
              <a:lnSpc>
                <a:spcPts val="3437"/>
              </a:lnSpc>
              <a:spcBef>
                <a:spcPct val="0"/>
              </a:spcBef>
            </a:pPr>
            <a:r>
              <a:rPr lang="en-US" sz="2455" b="1" u="none" strike="noStrike">
                <a:solidFill>
                  <a:srgbClr val="3A59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Architecture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515248" y="3583071"/>
            <a:ext cx="4128326" cy="506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9"/>
              </a:lnSpc>
              <a:spcBef>
                <a:spcPct val="0"/>
              </a:spcBef>
            </a:pPr>
            <a:r>
              <a:rPr lang="en-US" sz="2949" b="1">
                <a:solidFill>
                  <a:srgbClr val="3A59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DESIGN PATTERN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528059" y="3583071"/>
            <a:ext cx="2244297" cy="506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8"/>
              </a:lnSpc>
              <a:spcBef>
                <a:spcPct val="0"/>
              </a:spcBef>
            </a:pPr>
            <a:r>
              <a:rPr lang="en-US" sz="2948" b="1">
                <a:solidFill>
                  <a:srgbClr val="3A59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UI DESIGN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521636" y="890036"/>
            <a:ext cx="13244729" cy="1103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00"/>
              </a:lnSpc>
              <a:spcBef>
                <a:spcPct val="0"/>
              </a:spcBef>
            </a:pPr>
            <a:r>
              <a:rPr lang="en-US" sz="8617" b="1" u="none" strike="noStrike" spc="-482">
                <a:solidFill>
                  <a:srgbClr val="E2EDD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TABLE OF CONTENT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28539" y="2819503"/>
            <a:ext cx="7001875" cy="964822"/>
            <a:chOff x="0" y="0"/>
            <a:chExt cx="9335834" cy="128643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286430" cy="1286430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EDD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41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1678068" y="334556"/>
              <a:ext cx="7657766" cy="722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25"/>
                </a:lnSpc>
                <a:spcBef>
                  <a:spcPct val="0"/>
                </a:spcBef>
              </a:pPr>
              <a:r>
                <a:rPr lang="en-US" sz="4069" b="1" u="none" strike="noStrike" spc="-227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PROBLEM OVERVIEW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441957" y="264240"/>
              <a:ext cx="831773" cy="792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16"/>
                </a:lnSpc>
                <a:spcBef>
                  <a:spcPct val="0"/>
                </a:spcBef>
              </a:pPr>
              <a:r>
                <a:rPr lang="en-US" sz="4261" b="1">
                  <a:solidFill>
                    <a:srgbClr val="44333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1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28539" y="5194025"/>
            <a:ext cx="7080936" cy="964822"/>
            <a:chOff x="0" y="0"/>
            <a:chExt cx="9441248" cy="1286430"/>
          </a:xfrm>
        </p:grpSpPr>
        <p:sp>
          <p:nvSpPr>
            <p:cNvPr id="11" name="TextBox 11"/>
            <p:cNvSpPr txBox="1"/>
            <p:nvPr/>
          </p:nvSpPr>
          <p:spPr>
            <a:xfrm>
              <a:off x="1690768" y="334556"/>
              <a:ext cx="7750481" cy="722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25"/>
                </a:lnSpc>
              </a:pPr>
              <a:r>
                <a:rPr lang="en-US" sz="4069" b="1" spc="-227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PROJECT Objectives</a:t>
              </a:r>
            </a:p>
          </p:txBody>
        </p:sp>
        <p:grpSp>
          <p:nvGrpSpPr>
            <p:cNvPr id="12" name="Group 12"/>
            <p:cNvGrpSpPr/>
            <p:nvPr/>
          </p:nvGrpSpPr>
          <p:grpSpPr>
            <a:xfrm>
              <a:off x="0" y="0"/>
              <a:ext cx="1286430" cy="1286430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EDD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41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362346" y="264154"/>
              <a:ext cx="831773" cy="792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16"/>
                </a:lnSpc>
                <a:spcBef>
                  <a:spcPct val="0"/>
                </a:spcBef>
              </a:pPr>
              <a:r>
                <a:rPr lang="en-US" sz="4261" b="1">
                  <a:solidFill>
                    <a:srgbClr val="44333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2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505690" y="2819503"/>
            <a:ext cx="5407814" cy="964822"/>
            <a:chOff x="0" y="0"/>
            <a:chExt cx="7210418" cy="1286430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1286430" cy="1286430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EDD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41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1690768" y="308880"/>
              <a:ext cx="5519651" cy="722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25"/>
                </a:lnSpc>
              </a:pPr>
              <a:r>
                <a:rPr lang="en-US" sz="4069" b="1" spc="-227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DIAGRAMS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62346" y="264154"/>
              <a:ext cx="831773" cy="792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16"/>
                </a:lnSpc>
                <a:spcBef>
                  <a:spcPct val="0"/>
                </a:spcBef>
              </a:pPr>
              <a:r>
                <a:rPr lang="en-US" sz="4261" b="1">
                  <a:solidFill>
                    <a:srgbClr val="44333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4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505690" y="5194025"/>
            <a:ext cx="6965337" cy="964822"/>
            <a:chOff x="0" y="0"/>
            <a:chExt cx="9287115" cy="1286430"/>
          </a:xfrm>
        </p:grpSpPr>
        <p:sp>
          <p:nvSpPr>
            <p:cNvPr id="23" name="TextBox 23"/>
            <p:cNvSpPr txBox="1"/>
            <p:nvPr/>
          </p:nvSpPr>
          <p:spPr>
            <a:xfrm>
              <a:off x="1536635" y="268551"/>
              <a:ext cx="7750481" cy="722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25"/>
                </a:lnSpc>
              </a:pPr>
              <a:r>
                <a:rPr lang="en-US" sz="4069" b="1" spc="-227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TOOLS &amp; TECHNIQUES</a:t>
              </a:r>
            </a:p>
          </p:txBody>
        </p:sp>
        <p:grpSp>
          <p:nvGrpSpPr>
            <p:cNvPr id="24" name="Group 24"/>
            <p:cNvGrpSpPr/>
            <p:nvPr/>
          </p:nvGrpSpPr>
          <p:grpSpPr>
            <a:xfrm>
              <a:off x="0" y="0"/>
              <a:ext cx="1286430" cy="1286430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EDD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41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454657" y="275543"/>
              <a:ext cx="831773" cy="792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16"/>
                </a:lnSpc>
                <a:spcBef>
                  <a:spcPct val="0"/>
                </a:spcBef>
              </a:pPr>
              <a:r>
                <a:rPr lang="en-US" sz="4261" b="1">
                  <a:solidFill>
                    <a:srgbClr val="44333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5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505690" y="7568547"/>
            <a:ext cx="5278548" cy="964822"/>
            <a:chOff x="0" y="0"/>
            <a:chExt cx="7038064" cy="1286430"/>
          </a:xfrm>
        </p:grpSpPr>
        <p:sp>
          <p:nvSpPr>
            <p:cNvPr id="29" name="TextBox 29"/>
            <p:cNvSpPr txBox="1"/>
            <p:nvPr/>
          </p:nvSpPr>
          <p:spPr>
            <a:xfrm>
              <a:off x="1536635" y="345902"/>
              <a:ext cx="5501429" cy="722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25"/>
                </a:lnSpc>
              </a:pPr>
              <a:r>
                <a:rPr lang="en-US" sz="4069" b="1" spc="-227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UI DESIGN</a:t>
              </a:r>
            </a:p>
          </p:txBody>
        </p:sp>
        <p:grpSp>
          <p:nvGrpSpPr>
            <p:cNvPr id="30" name="Group 30"/>
            <p:cNvGrpSpPr/>
            <p:nvPr/>
          </p:nvGrpSpPr>
          <p:grpSpPr>
            <a:xfrm>
              <a:off x="0" y="0"/>
              <a:ext cx="1286430" cy="1286430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EDD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41"/>
                  </a:lnSpc>
                </a:pPr>
                <a:endParaRPr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454657" y="275586"/>
              <a:ext cx="831773" cy="792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16"/>
                </a:lnSpc>
                <a:spcBef>
                  <a:spcPct val="0"/>
                </a:spcBef>
              </a:pPr>
              <a:r>
                <a:rPr lang="en-US" sz="4261" b="1">
                  <a:solidFill>
                    <a:srgbClr val="44333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6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828539" y="7568547"/>
            <a:ext cx="6486840" cy="964822"/>
            <a:chOff x="0" y="0"/>
            <a:chExt cx="8649120" cy="1286430"/>
          </a:xfrm>
        </p:grpSpPr>
        <p:sp>
          <p:nvSpPr>
            <p:cNvPr id="35" name="TextBox 35"/>
            <p:cNvSpPr txBox="1"/>
            <p:nvPr/>
          </p:nvSpPr>
          <p:spPr>
            <a:xfrm>
              <a:off x="1563852" y="334556"/>
              <a:ext cx="7085268" cy="722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25"/>
                </a:lnSpc>
              </a:pPr>
              <a:r>
                <a:rPr lang="en-US" sz="4069" b="1" spc="-227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RELATED WORKS</a:t>
              </a:r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1286430" cy="1286430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EDD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41"/>
                  </a:lnSpc>
                </a:pPr>
                <a:endParaRPr/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362346" y="260350"/>
              <a:ext cx="831773" cy="792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16"/>
                </a:lnSpc>
                <a:spcBef>
                  <a:spcPct val="0"/>
                </a:spcBef>
              </a:pPr>
              <a:r>
                <a:rPr lang="en-US" sz="4261" b="1">
                  <a:solidFill>
                    <a:srgbClr val="44333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3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223329" y="367592"/>
            <a:ext cx="3806581" cy="625788"/>
            <a:chOff x="0" y="0"/>
            <a:chExt cx="5075441" cy="834384"/>
          </a:xfrm>
        </p:grpSpPr>
        <p:sp>
          <p:nvSpPr>
            <p:cNvPr id="41" name="TextBox 41"/>
            <p:cNvSpPr txBox="1"/>
            <p:nvPr/>
          </p:nvSpPr>
          <p:spPr>
            <a:xfrm>
              <a:off x="796352" y="140990"/>
              <a:ext cx="4279089" cy="5047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51"/>
                </a:lnSpc>
                <a:spcBef>
                  <a:spcPct val="0"/>
                </a:spcBef>
              </a:pPr>
              <a:r>
                <a:rPr lang="en-US" sz="2251" b="1" u="none" strike="noStrik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RELEAF</a:t>
              </a:r>
            </a:p>
          </p:txBody>
        </p:sp>
        <p:sp>
          <p:nvSpPr>
            <p:cNvPr id="42" name="Freeform 42"/>
            <p:cNvSpPr/>
            <p:nvPr/>
          </p:nvSpPr>
          <p:spPr>
            <a:xfrm>
              <a:off x="0" y="0"/>
              <a:ext cx="607709" cy="834384"/>
            </a:xfrm>
            <a:custGeom>
              <a:avLst/>
              <a:gdLst/>
              <a:ahLst/>
              <a:cxnLst/>
              <a:rect l="l" t="t" r="r" b="b"/>
              <a:pathLst>
                <a:path w="607709" h="834384">
                  <a:moveTo>
                    <a:pt x="0" y="0"/>
                  </a:moveTo>
                  <a:lnTo>
                    <a:pt x="607709" y="0"/>
                  </a:lnTo>
                  <a:lnTo>
                    <a:pt x="607709" y="834384"/>
                  </a:lnTo>
                  <a:lnTo>
                    <a:pt x="0" y="8343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02112" y="1317574"/>
            <a:ext cx="17325873" cy="7788507"/>
            <a:chOff x="0" y="0"/>
            <a:chExt cx="4563193" cy="20512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63193" cy="2051294"/>
            </a:xfrm>
            <a:custGeom>
              <a:avLst/>
              <a:gdLst/>
              <a:ahLst/>
              <a:cxnLst/>
              <a:rect l="l" t="t" r="r" b="b"/>
              <a:pathLst>
                <a:path w="4563193" h="2051294">
                  <a:moveTo>
                    <a:pt x="33066" y="0"/>
                  </a:moveTo>
                  <a:lnTo>
                    <a:pt x="4530127" y="0"/>
                  </a:lnTo>
                  <a:cubicBezTo>
                    <a:pt x="4548389" y="0"/>
                    <a:pt x="4563193" y="14804"/>
                    <a:pt x="4563193" y="33066"/>
                  </a:cubicBezTo>
                  <a:lnTo>
                    <a:pt x="4563193" y="2018228"/>
                  </a:lnTo>
                  <a:cubicBezTo>
                    <a:pt x="4563193" y="2036490"/>
                    <a:pt x="4548389" y="2051294"/>
                    <a:pt x="4530127" y="2051294"/>
                  </a:cubicBezTo>
                  <a:lnTo>
                    <a:pt x="33066" y="2051294"/>
                  </a:lnTo>
                  <a:cubicBezTo>
                    <a:pt x="14804" y="2051294"/>
                    <a:pt x="0" y="2036490"/>
                    <a:pt x="0" y="2018228"/>
                  </a:cubicBezTo>
                  <a:lnTo>
                    <a:pt x="0" y="33066"/>
                  </a:lnTo>
                  <a:cubicBezTo>
                    <a:pt x="0" y="14804"/>
                    <a:pt x="14804" y="0"/>
                    <a:pt x="33066" y="0"/>
                  </a:cubicBezTo>
                  <a:close/>
                </a:path>
              </a:pathLst>
            </a:custGeom>
            <a:solidFill>
              <a:srgbClr val="3A591C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563193" cy="20989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5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97349" y="2651252"/>
            <a:ext cx="17335398" cy="6454829"/>
            <a:chOff x="0" y="0"/>
            <a:chExt cx="4565701" cy="17000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65702" cy="1700037"/>
            </a:xfrm>
            <a:custGeom>
              <a:avLst/>
              <a:gdLst/>
              <a:ahLst/>
              <a:cxnLst/>
              <a:rect l="l" t="t" r="r" b="b"/>
              <a:pathLst>
                <a:path w="4565702" h="1700037">
                  <a:moveTo>
                    <a:pt x="33048" y="0"/>
                  </a:moveTo>
                  <a:lnTo>
                    <a:pt x="4532654" y="0"/>
                  </a:lnTo>
                  <a:cubicBezTo>
                    <a:pt x="4550906" y="0"/>
                    <a:pt x="4565702" y="14796"/>
                    <a:pt x="4565702" y="33048"/>
                  </a:cubicBezTo>
                  <a:lnTo>
                    <a:pt x="4565702" y="1666989"/>
                  </a:lnTo>
                  <a:cubicBezTo>
                    <a:pt x="4565702" y="1685241"/>
                    <a:pt x="4550906" y="1700037"/>
                    <a:pt x="4532654" y="1700037"/>
                  </a:cubicBezTo>
                  <a:lnTo>
                    <a:pt x="33048" y="1700037"/>
                  </a:lnTo>
                  <a:cubicBezTo>
                    <a:pt x="14796" y="1700037"/>
                    <a:pt x="0" y="1685241"/>
                    <a:pt x="0" y="1666989"/>
                  </a:cubicBezTo>
                  <a:lnTo>
                    <a:pt x="0" y="33048"/>
                  </a:lnTo>
                  <a:cubicBezTo>
                    <a:pt x="0" y="14796"/>
                    <a:pt x="14796" y="0"/>
                    <a:pt x="33048" y="0"/>
                  </a:cubicBezTo>
                  <a:close/>
                </a:path>
              </a:pathLst>
            </a:custGeom>
            <a:solidFill>
              <a:srgbClr val="E2EDD7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565701" cy="17476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5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296080" y="4587896"/>
            <a:ext cx="1560140" cy="1560140"/>
          </a:xfrm>
          <a:custGeom>
            <a:avLst/>
            <a:gdLst/>
            <a:ahLst/>
            <a:cxnLst/>
            <a:rect l="l" t="t" r="r" b="b"/>
            <a:pathLst>
              <a:path w="1560140" h="1560140">
                <a:moveTo>
                  <a:pt x="0" y="0"/>
                </a:moveTo>
                <a:lnTo>
                  <a:pt x="1560140" y="0"/>
                </a:lnTo>
                <a:lnTo>
                  <a:pt x="1560140" y="1560140"/>
                </a:lnTo>
                <a:lnTo>
                  <a:pt x="0" y="15601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157089" y="4587896"/>
            <a:ext cx="1616510" cy="1560140"/>
          </a:xfrm>
          <a:custGeom>
            <a:avLst/>
            <a:gdLst/>
            <a:ahLst/>
            <a:cxnLst/>
            <a:rect l="l" t="t" r="r" b="b"/>
            <a:pathLst>
              <a:path w="1616510" h="1560140">
                <a:moveTo>
                  <a:pt x="0" y="0"/>
                </a:moveTo>
                <a:lnTo>
                  <a:pt x="1616511" y="0"/>
                </a:lnTo>
                <a:lnTo>
                  <a:pt x="1616511" y="1560140"/>
                </a:lnTo>
                <a:lnTo>
                  <a:pt x="0" y="15601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6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5524052" y="1781962"/>
            <a:ext cx="6907508" cy="1201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2"/>
              </a:lnSpc>
            </a:pPr>
            <a:r>
              <a:rPr lang="en-US" sz="4939" b="1" spc="-27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BACKEND SERVICES</a:t>
            </a:r>
          </a:p>
          <a:p>
            <a:pPr marL="0" lvl="0" indent="0" algn="ctr">
              <a:lnSpc>
                <a:spcPts val="4642"/>
              </a:lnSpc>
            </a:pPr>
            <a:endParaRPr lang="en-US" sz="4939" b="1" spc="-276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96007" y="3864619"/>
            <a:ext cx="4328046" cy="513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0"/>
              </a:lnSpc>
              <a:spcBef>
                <a:spcPct val="0"/>
              </a:spcBef>
            </a:pPr>
            <a:r>
              <a:rPr lang="en-US" sz="3050" b="1">
                <a:solidFill>
                  <a:srgbClr val="3A59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Database &amp; Storage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60804" y="6529502"/>
            <a:ext cx="4263248" cy="1151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7"/>
              </a:lnSpc>
              <a:spcBef>
                <a:spcPct val="0"/>
              </a:spcBef>
            </a:pPr>
            <a:r>
              <a:rPr lang="en-US" sz="2226">
                <a:solidFill>
                  <a:srgbClr val="3A591C"/>
                </a:solidFill>
                <a:latin typeface="Montserrat"/>
                <a:ea typeface="Montserrat"/>
                <a:cs typeface="Montserrat"/>
                <a:sym typeface="Montserrat"/>
              </a:rPr>
              <a:t>SQL Server Relational database for structured data management.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147861" y="3864619"/>
            <a:ext cx="2358777" cy="1046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1"/>
              </a:lnSpc>
            </a:pPr>
            <a:r>
              <a:rPr lang="en-US" sz="3051" b="1">
                <a:solidFill>
                  <a:srgbClr val="3A59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.NET Core</a:t>
            </a:r>
          </a:p>
          <a:p>
            <a:pPr algn="l">
              <a:lnSpc>
                <a:spcPts val="4271"/>
              </a:lnSpc>
              <a:spcBef>
                <a:spcPct val="0"/>
              </a:spcBef>
            </a:pPr>
            <a:endParaRPr lang="en-US" sz="3051" b="1">
              <a:solidFill>
                <a:srgbClr val="3A591C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111586" y="6539027"/>
            <a:ext cx="4106924" cy="2719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8"/>
              </a:lnSpc>
            </a:pPr>
            <a:r>
              <a:rPr lang="en-US" sz="2199">
                <a:solidFill>
                  <a:srgbClr val="3A591C"/>
                </a:solidFill>
                <a:latin typeface="Montserrat"/>
                <a:ea typeface="Montserrat"/>
                <a:cs typeface="Montserrat"/>
                <a:sym typeface="Montserrat"/>
              </a:rPr>
              <a:t>.NET Core (C#) – Robust and scalable backend framework for API development.</a:t>
            </a:r>
          </a:p>
          <a:p>
            <a:pPr algn="ctr">
              <a:lnSpc>
                <a:spcPts val="3078"/>
              </a:lnSpc>
            </a:pPr>
            <a:r>
              <a:rPr lang="en-US" sz="2199">
                <a:solidFill>
                  <a:srgbClr val="3A591C"/>
                </a:solidFill>
                <a:latin typeface="Montserrat"/>
                <a:ea typeface="Montserrat"/>
                <a:cs typeface="Montserrat"/>
                <a:sym typeface="Montserrat"/>
              </a:rPr>
              <a:t> ASP.NET Web API – To create secure and efficient RESTful APIs.</a:t>
            </a:r>
          </a:p>
          <a:p>
            <a:pPr algn="ctr">
              <a:lnSpc>
                <a:spcPts val="3078"/>
              </a:lnSpc>
              <a:spcBef>
                <a:spcPct val="0"/>
              </a:spcBef>
            </a:pPr>
            <a:endParaRPr lang="en-US" sz="2199">
              <a:solidFill>
                <a:srgbClr val="3A59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998178" y="3825901"/>
            <a:ext cx="5899116" cy="513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0"/>
              </a:lnSpc>
              <a:spcBef>
                <a:spcPct val="0"/>
              </a:spcBef>
            </a:pPr>
            <a:r>
              <a:rPr lang="en-US" sz="3050" b="1">
                <a:solidFill>
                  <a:srgbClr val="3A59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Framework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612205" y="6529502"/>
            <a:ext cx="4335532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9"/>
              </a:lnSpc>
            </a:pPr>
            <a:r>
              <a:rPr lang="en-US" sz="2250">
                <a:solidFill>
                  <a:srgbClr val="3A591C"/>
                </a:solidFill>
                <a:latin typeface="Montserrat"/>
                <a:ea typeface="Montserrat"/>
                <a:cs typeface="Montserrat"/>
                <a:sym typeface="Montserrat"/>
              </a:rPr>
              <a:t>Entity Framework Core – ORM for seamless </a:t>
            </a:r>
          </a:p>
          <a:p>
            <a:pPr algn="ctr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3A591C"/>
                </a:solidFill>
                <a:latin typeface="Montserrat"/>
                <a:ea typeface="Montserrat"/>
                <a:cs typeface="Montserrat"/>
                <a:sym typeface="Montserrat"/>
              </a:rPr>
              <a:t>database interactions</a:t>
            </a:r>
          </a:p>
        </p:txBody>
      </p:sp>
      <p:sp>
        <p:nvSpPr>
          <p:cNvPr id="18" name="Freeform 18"/>
          <p:cNvSpPr/>
          <p:nvPr/>
        </p:nvSpPr>
        <p:spPr>
          <a:xfrm>
            <a:off x="2435071" y="4587896"/>
            <a:ext cx="1560140" cy="1560140"/>
          </a:xfrm>
          <a:custGeom>
            <a:avLst/>
            <a:gdLst/>
            <a:ahLst/>
            <a:cxnLst/>
            <a:rect l="l" t="t" r="r" b="b"/>
            <a:pathLst>
              <a:path w="1560140" h="1560140">
                <a:moveTo>
                  <a:pt x="0" y="0"/>
                </a:moveTo>
                <a:lnTo>
                  <a:pt x="1560139" y="0"/>
                </a:lnTo>
                <a:lnTo>
                  <a:pt x="1560139" y="1560140"/>
                </a:lnTo>
                <a:lnTo>
                  <a:pt x="0" y="15601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223329" y="367592"/>
            <a:ext cx="3806581" cy="625788"/>
            <a:chOff x="0" y="0"/>
            <a:chExt cx="5075441" cy="834384"/>
          </a:xfrm>
        </p:grpSpPr>
        <p:sp>
          <p:nvSpPr>
            <p:cNvPr id="20" name="TextBox 20"/>
            <p:cNvSpPr txBox="1"/>
            <p:nvPr/>
          </p:nvSpPr>
          <p:spPr>
            <a:xfrm>
              <a:off x="796352" y="140990"/>
              <a:ext cx="4279089" cy="5047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51"/>
                </a:lnSpc>
                <a:spcBef>
                  <a:spcPct val="0"/>
                </a:spcBef>
              </a:pPr>
              <a:r>
                <a:rPr lang="en-US" sz="2251" b="1" u="none" strike="noStrik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RELEAF</a:t>
              </a:r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607709" cy="834384"/>
            </a:xfrm>
            <a:custGeom>
              <a:avLst/>
              <a:gdLst/>
              <a:ahLst/>
              <a:cxnLst/>
              <a:rect l="l" t="t" r="r" b="b"/>
              <a:pathLst>
                <a:path w="607709" h="834384">
                  <a:moveTo>
                    <a:pt x="0" y="0"/>
                  </a:moveTo>
                  <a:lnTo>
                    <a:pt x="607709" y="0"/>
                  </a:lnTo>
                  <a:lnTo>
                    <a:pt x="607709" y="834384"/>
                  </a:lnTo>
                  <a:lnTo>
                    <a:pt x="0" y="8343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01968" y="1317308"/>
            <a:ext cx="17325873" cy="7788507"/>
            <a:chOff x="0" y="0"/>
            <a:chExt cx="4563193" cy="20512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63193" cy="2051294"/>
            </a:xfrm>
            <a:custGeom>
              <a:avLst/>
              <a:gdLst/>
              <a:ahLst/>
              <a:cxnLst/>
              <a:rect l="l" t="t" r="r" b="b"/>
              <a:pathLst>
                <a:path w="4563193" h="2051294">
                  <a:moveTo>
                    <a:pt x="33066" y="0"/>
                  </a:moveTo>
                  <a:lnTo>
                    <a:pt x="4530127" y="0"/>
                  </a:lnTo>
                  <a:cubicBezTo>
                    <a:pt x="4548389" y="0"/>
                    <a:pt x="4563193" y="14804"/>
                    <a:pt x="4563193" y="33066"/>
                  </a:cubicBezTo>
                  <a:lnTo>
                    <a:pt x="4563193" y="2018228"/>
                  </a:lnTo>
                  <a:cubicBezTo>
                    <a:pt x="4563193" y="2036490"/>
                    <a:pt x="4548389" y="2051294"/>
                    <a:pt x="4530127" y="2051294"/>
                  </a:cubicBezTo>
                  <a:lnTo>
                    <a:pt x="33066" y="2051294"/>
                  </a:lnTo>
                  <a:cubicBezTo>
                    <a:pt x="14804" y="2051294"/>
                    <a:pt x="0" y="2036490"/>
                    <a:pt x="0" y="2018228"/>
                  </a:cubicBezTo>
                  <a:lnTo>
                    <a:pt x="0" y="33066"/>
                  </a:lnTo>
                  <a:cubicBezTo>
                    <a:pt x="0" y="14804"/>
                    <a:pt x="14804" y="0"/>
                    <a:pt x="33066" y="0"/>
                  </a:cubicBezTo>
                  <a:close/>
                </a:path>
              </a:pathLst>
            </a:custGeom>
            <a:solidFill>
              <a:srgbClr val="3A591C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563193" cy="20989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5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97205" y="2650808"/>
            <a:ext cx="17325873" cy="6454829"/>
            <a:chOff x="0" y="0"/>
            <a:chExt cx="4563193" cy="17000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63193" cy="1700037"/>
            </a:xfrm>
            <a:custGeom>
              <a:avLst/>
              <a:gdLst/>
              <a:ahLst/>
              <a:cxnLst/>
              <a:rect l="l" t="t" r="r" b="b"/>
              <a:pathLst>
                <a:path w="4563193" h="1700037">
                  <a:moveTo>
                    <a:pt x="33066" y="0"/>
                  </a:moveTo>
                  <a:lnTo>
                    <a:pt x="4530127" y="0"/>
                  </a:lnTo>
                  <a:cubicBezTo>
                    <a:pt x="4548389" y="0"/>
                    <a:pt x="4563193" y="14804"/>
                    <a:pt x="4563193" y="33066"/>
                  </a:cubicBezTo>
                  <a:lnTo>
                    <a:pt x="4563193" y="1666971"/>
                  </a:lnTo>
                  <a:cubicBezTo>
                    <a:pt x="4563193" y="1685233"/>
                    <a:pt x="4548389" y="1700037"/>
                    <a:pt x="4530127" y="1700037"/>
                  </a:cubicBezTo>
                  <a:lnTo>
                    <a:pt x="33066" y="1700037"/>
                  </a:lnTo>
                  <a:cubicBezTo>
                    <a:pt x="14804" y="1700037"/>
                    <a:pt x="0" y="1685233"/>
                    <a:pt x="0" y="1666971"/>
                  </a:cubicBezTo>
                  <a:lnTo>
                    <a:pt x="0" y="33066"/>
                  </a:lnTo>
                  <a:cubicBezTo>
                    <a:pt x="0" y="14804"/>
                    <a:pt x="14804" y="0"/>
                    <a:pt x="33066" y="0"/>
                  </a:cubicBezTo>
                  <a:close/>
                </a:path>
              </a:pathLst>
            </a:custGeom>
            <a:solidFill>
              <a:srgbClr val="E2EDD7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563193" cy="17476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5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4194140" y="4701974"/>
            <a:ext cx="1616510" cy="1693335"/>
          </a:xfrm>
          <a:custGeom>
            <a:avLst/>
            <a:gdLst/>
            <a:ahLst/>
            <a:cxnLst/>
            <a:rect l="l" t="t" r="r" b="b"/>
            <a:pathLst>
              <a:path w="1616510" h="1693335">
                <a:moveTo>
                  <a:pt x="0" y="0"/>
                </a:moveTo>
                <a:lnTo>
                  <a:pt x="1616510" y="0"/>
                </a:lnTo>
                <a:lnTo>
                  <a:pt x="1616510" y="1693335"/>
                </a:lnTo>
                <a:lnTo>
                  <a:pt x="0" y="16933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76" r="-23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630186" y="4701974"/>
            <a:ext cx="1693335" cy="1693335"/>
          </a:xfrm>
          <a:custGeom>
            <a:avLst/>
            <a:gdLst/>
            <a:ahLst/>
            <a:cxnLst/>
            <a:rect l="l" t="t" r="r" b="b"/>
            <a:pathLst>
              <a:path w="1693335" h="1693335">
                <a:moveTo>
                  <a:pt x="0" y="0"/>
                </a:moveTo>
                <a:lnTo>
                  <a:pt x="1693335" y="0"/>
                </a:lnTo>
                <a:lnTo>
                  <a:pt x="1693335" y="1693335"/>
                </a:lnTo>
                <a:lnTo>
                  <a:pt x="0" y="16933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223329" y="367592"/>
            <a:ext cx="3806581" cy="625788"/>
            <a:chOff x="0" y="0"/>
            <a:chExt cx="5075441" cy="834384"/>
          </a:xfrm>
        </p:grpSpPr>
        <p:sp>
          <p:nvSpPr>
            <p:cNvPr id="12" name="TextBox 12"/>
            <p:cNvSpPr txBox="1"/>
            <p:nvPr/>
          </p:nvSpPr>
          <p:spPr>
            <a:xfrm>
              <a:off x="796352" y="140990"/>
              <a:ext cx="4279089" cy="5047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51"/>
                </a:lnSpc>
                <a:spcBef>
                  <a:spcPct val="0"/>
                </a:spcBef>
              </a:pPr>
              <a:r>
                <a:rPr lang="en-US" sz="2251" b="1" u="none" strike="noStrik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RELEAF</a:t>
              </a:r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607709" cy="834384"/>
            </a:xfrm>
            <a:custGeom>
              <a:avLst/>
              <a:gdLst/>
              <a:ahLst/>
              <a:cxnLst/>
              <a:rect l="l" t="t" r="r" b="b"/>
              <a:pathLst>
                <a:path w="607709" h="834384">
                  <a:moveTo>
                    <a:pt x="0" y="0"/>
                  </a:moveTo>
                  <a:lnTo>
                    <a:pt x="607709" y="0"/>
                  </a:lnTo>
                  <a:lnTo>
                    <a:pt x="607709" y="834384"/>
                  </a:lnTo>
                  <a:lnTo>
                    <a:pt x="0" y="8343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8399355" y="1772922"/>
            <a:ext cx="1444859" cy="620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42"/>
              </a:lnSpc>
            </a:pPr>
            <a:r>
              <a:rPr lang="en-US" sz="4939" b="1" spc="-27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091928" y="3923653"/>
            <a:ext cx="3820934" cy="1029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9"/>
              </a:lnSpc>
            </a:pPr>
            <a:r>
              <a:rPr lang="en-US" sz="2949" b="1">
                <a:solidFill>
                  <a:srgbClr val="3A59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Plant Identification</a:t>
            </a:r>
          </a:p>
          <a:p>
            <a:pPr algn="l">
              <a:lnSpc>
                <a:spcPts val="4129"/>
              </a:lnSpc>
              <a:spcBef>
                <a:spcPct val="0"/>
              </a:spcBef>
            </a:pPr>
            <a:endParaRPr lang="en-US" sz="2949" b="1">
              <a:solidFill>
                <a:srgbClr val="3A591C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987655" y="6747768"/>
            <a:ext cx="4029480" cy="1590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3A591C"/>
                </a:solidFill>
                <a:latin typeface="Montserrat"/>
                <a:ea typeface="Montserrat"/>
                <a:cs typeface="Montserrat"/>
                <a:sym typeface="Montserrat"/>
              </a:rPr>
              <a:t>recognizing and naming a plant species based on its characteristics, such as leaf shape, flower structure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413054" y="3923653"/>
            <a:ext cx="3820934" cy="506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9"/>
              </a:lnSpc>
              <a:spcBef>
                <a:spcPct val="0"/>
              </a:spcBef>
            </a:pPr>
            <a:r>
              <a:rPr lang="en-US" sz="2949" b="1">
                <a:solidFill>
                  <a:srgbClr val="3A59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Plant Disease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465167" y="6747768"/>
            <a:ext cx="5036117" cy="199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3A591C"/>
                </a:solidFill>
                <a:latin typeface="Montserrat"/>
                <a:ea typeface="Montserrat"/>
                <a:cs typeface="Montserrat"/>
                <a:sym typeface="Montserrat"/>
              </a:rPr>
              <a:t>identifying diseases affecting plants based on visible symptoms such as leaf spots, discoloration, wilting, mold growth, and abnormal growth patterns.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90589" y="9118222"/>
            <a:ext cx="17325873" cy="390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1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15930" y="1757433"/>
            <a:ext cx="16856139" cy="6130883"/>
            <a:chOff x="0" y="0"/>
            <a:chExt cx="4439477" cy="16147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39477" cy="1614718"/>
            </a:xfrm>
            <a:custGeom>
              <a:avLst/>
              <a:gdLst/>
              <a:ahLst/>
              <a:cxnLst/>
              <a:rect l="l" t="t" r="r" b="b"/>
              <a:pathLst>
                <a:path w="4439477" h="1614718">
                  <a:moveTo>
                    <a:pt x="33988" y="0"/>
                  </a:moveTo>
                  <a:lnTo>
                    <a:pt x="4405489" y="0"/>
                  </a:lnTo>
                  <a:cubicBezTo>
                    <a:pt x="4424260" y="0"/>
                    <a:pt x="4439477" y="15217"/>
                    <a:pt x="4439477" y="33988"/>
                  </a:cubicBezTo>
                  <a:lnTo>
                    <a:pt x="4439477" y="1580730"/>
                  </a:lnTo>
                  <a:cubicBezTo>
                    <a:pt x="4439477" y="1599501"/>
                    <a:pt x="4424260" y="1614718"/>
                    <a:pt x="4405489" y="1614718"/>
                  </a:cubicBezTo>
                  <a:lnTo>
                    <a:pt x="33988" y="1614718"/>
                  </a:lnTo>
                  <a:cubicBezTo>
                    <a:pt x="15217" y="1614718"/>
                    <a:pt x="0" y="1599501"/>
                    <a:pt x="0" y="1580730"/>
                  </a:cubicBezTo>
                  <a:lnTo>
                    <a:pt x="0" y="33988"/>
                  </a:lnTo>
                  <a:cubicBezTo>
                    <a:pt x="0" y="15217"/>
                    <a:pt x="15217" y="0"/>
                    <a:pt x="33988" y="0"/>
                  </a:cubicBezTo>
                  <a:close/>
                </a:path>
              </a:pathLst>
            </a:custGeom>
            <a:solidFill>
              <a:srgbClr val="E2EDD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439477" cy="16623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06873" y="5624889"/>
            <a:ext cx="14874254" cy="3633411"/>
            <a:chOff x="0" y="0"/>
            <a:chExt cx="3917499" cy="9569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17499" cy="956948"/>
            </a:xfrm>
            <a:custGeom>
              <a:avLst/>
              <a:gdLst/>
              <a:ahLst/>
              <a:cxnLst/>
              <a:rect l="l" t="t" r="r" b="b"/>
              <a:pathLst>
                <a:path w="3917499" h="956948">
                  <a:moveTo>
                    <a:pt x="38516" y="0"/>
                  </a:moveTo>
                  <a:lnTo>
                    <a:pt x="3878983" y="0"/>
                  </a:lnTo>
                  <a:cubicBezTo>
                    <a:pt x="3900255" y="0"/>
                    <a:pt x="3917499" y="17244"/>
                    <a:pt x="3917499" y="38516"/>
                  </a:cubicBezTo>
                  <a:lnTo>
                    <a:pt x="3917499" y="918431"/>
                  </a:lnTo>
                  <a:cubicBezTo>
                    <a:pt x="3917499" y="939703"/>
                    <a:pt x="3900255" y="956948"/>
                    <a:pt x="3878983" y="956948"/>
                  </a:cubicBezTo>
                  <a:lnTo>
                    <a:pt x="38516" y="956948"/>
                  </a:lnTo>
                  <a:cubicBezTo>
                    <a:pt x="17244" y="956948"/>
                    <a:pt x="0" y="939703"/>
                    <a:pt x="0" y="918431"/>
                  </a:cubicBezTo>
                  <a:lnTo>
                    <a:pt x="0" y="38516"/>
                  </a:lnTo>
                  <a:cubicBezTo>
                    <a:pt x="0" y="17244"/>
                    <a:pt x="17244" y="0"/>
                    <a:pt x="38516" y="0"/>
                  </a:cubicBezTo>
                  <a:close/>
                </a:path>
              </a:pathLst>
            </a:custGeom>
            <a:solidFill>
              <a:srgbClr val="3A591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917499" cy="1004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332132" y="2980797"/>
            <a:ext cx="13244729" cy="1103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00"/>
              </a:lnSpc>
              <a:spcBef>
                <a:spcPct val="0"/>
              </a:spcBef>
            </a:pPr>
            <a:r>
              <a:rPr lang="en-US" sz="8617" b="1" spc="-482">
                <a:solidFill>
                  <a:srgbClr val="3A59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UI DESIGN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514318" y="6722139"/>
            <a:ext cx="11259365" cy="1073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How we look?</a:t>
            </a:r>
          </a:p>
          <a:p>
            <a:pPr algn="ctr">
              <a:lnSpc>
                <a:spcPts val="4339"/>
              </a:lnSpc>
              <a:spcBef>
                <a:spcPct val="0"/>
              </a:spcBef>
            </a:pPr>
            <a:endParaRPr lang="en-US" sz="309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028700" y="1960070"/>
            <a:ext cx="964822" cy="96482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591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3037" b="1">
                  <a:solidFill>
                    <a:srgbClr val="F4F5EC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6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23329" y="367592"/>
            <a:ext cx="3806581" cy="625788"/>
            <a:chOff x="0" y="0"/>
            <a:chExt cx="5075441" cy="834384"/>
          </a:xfrm>
        </p:grpSpPr>
        <p:sp>
          <p:nvSpPr>
            <p:cNvPr id="15" name="TextBox 15"/>
            <p:cNvSpPr txBox="1"/>
            <p:nvPr/>
          </p:nvSpPr>
          <p:spPr>
            <a:xfrm>
              <a:off x="796352" y="140990"/>
              <a:ext cx="4279089" cy="5047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51"/>
                </a:lnSpc>
                <a:spcBef>
                  <a:spcPct val="0"/>
                </a:spcBef>
              </a:pPr>
              <a:r>
                <a:rPr lang="en-US" sz="2251" b="1" u="none" strike="noStrik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RELEAF</a:t>
              </a:r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607709" cy="834384"/>
            </a:xfrm>
            <a:custGeom>
              <a:avLst/>
              <a:gdLst/>
              <a:ahLst/>
              <a:cxnLst/>
              <a:rect l="l" t="t" r="r" b="b"/>
              <a:pathLst>
                <a:path w="607709" h="834384">
                  <a:moveTo>
                    <a:pt x="0" y="0"/>
                  </a:moveTo>
                  <a:lnTo>
                    <a:pt x="607709" y="0"/>
                  </a:lnTo>
                  <a:lnTo>
                    <a:pt x="607709" y="834384"/>
                  </a:lnTo>
                  <a:lnTo>
                    <a:pt x="0" y="8343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73068" y="1828792"/>
            <a:ext cx="17325873" cy="7788507"/>
            <a:chOff x="0" y="0"/>
            <a:chExt cx="4563193" cy="20512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63193" cy="2051294"/>
            </a:xfrm>
            <a:custGeom>
              <a:avLst/>
              <a:gdLst/>
              <a:ahLst/>
              <a:cxnLst/>
              <a:rect l="l" t="t" r="r" b="b"/>
              <a:pathLst>
                <a:path w="4563193" h="2051294">
                  <a:moveTo>
                    <a:pt x="33066" y="0"/>
                  </a:moveTo>
                  <a:lnTo>
                    <a:pt x="4530127" y="0"/>
                  </a:lnTo>
                  <a:cubicBezTo>
                    <a:pt x="4548389" y="0"/>
                    <a:pt x="4563193" y="14804"/>
                    <a:pt x="4563193" y="33066"/>
                  </a:cubicBezTo>
                  <a:lnTo>
                    <a:pt x="4563193" y="2018228"/>
                  </a:lnTo>
                  <a:cubicBezTo>
                    <a:pt x="4563193" y="2036490"/>
                    <a:pt x="4548389" y="2051294"/>
                    <a:pt x="4530127" y="2051294"/>
                  </a:cubicBezTo>
                  <a:lnTo>
                    <a:pt x="33066" y="2051294"/>
                  </a:lnTo>
                  <a:cubicBezTo>
                    <a:pt x="14804" y="2051294"/>
                    <a:pt x="0" y="2036490"/>
                    <a:pt x="0" y="2018228"/>
                  </a:cubicBezTo>
                  <a:lnTo>
                    <a:pt x="0" y="33066"/>
                  </a:lnTo>
                  <a:cubicBezTo>
                    <a:pt x="0" y="14804"/>
                    <a:pt x="14804" y="0"/>
                    <a:pt x="33066" y="0"/>
                  </a:cubicBezTo>
                  <a:close/>
                </a:path>
              </a:pathLst>
            </a:custGeom>
            <a:solidFill>
              <a:srgbClr val="3A591C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563193" cy="20989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5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3543" y="3162470"/>
            <a:ext cx="17335398" cy="6454829"/>
            <a:chOff x="0" y="0"/>
            <a:chExt cx="4565701" cy="17000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65702" cy="1700037"/>
            </a:xfrm>
            <a:custGeom>
              <a:avLst/>
              <a:gdLst/>
              <a:ahLst/>
              <a:cxnLst/>
              <a:rect l="l" t="t" r="r" b="b"/>
              <a:pathLst>
                <a:path w="4565702" h="1700037">
                  <a:moveTo>
                    <a:pt x="33048" y="0"/>
                  </a:moveTo>
                  <a:lnTo>
                    <a:pt x="4532654" y="0"/>
                  </a:lnTo>
                  <a:cubicBezTo>
                    <a:pt x="4550906" y="0"/>
                    <a:pt x="4565702" y="14796"/>
                    <a:pt x="4565702" y="33048"/>
                  </a:cubicBezTo>
                  <a:lnTo>
                    <a:pt x="4565702" y="1666989"/>
                  </a:lnTo>
                  <a:cubicBezTo>
                    <a:pt x="4565702" y="1685241"/>
                    <a:pt x="4550906" y="1700037"/>
                    <a:pt x="4532654" y="1700037"/>
                  </a:cubicBezTo>
                  <a:lnTo>
                    <a:pt x="33048" y="1700037"/>
                  </a:lnTo>
                  <a:cubicBezTo>
                    <a:pt x="14796" y="1700037"/>
                    <a:pt x="0" y="1685241"/>
                    <a:pt x="0" y="1666989"/>
                  </a:cubicBezTo>
                  <a:lnTo>
                    <a:pt x="0" y="33048"/>
                  </a:lnTo>
                  <a:cubicBezTo>
                    <a:pt x="0" y="14796"/>
                    <a:pt x="14796" y="0"/>
                    <a:pt x="33048" y="0"/>
                  </a:cubicBezTo>
                  <a:close/>
                </a:path>
              </a:pathLst>
            </a:custGeom>
            <a:solidFill>
              <a:srgbClr val="E2EDD7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565701" cy="17476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5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23329" y="367592"/>
            <a:ext cx="3806581" cy="625788"/>
            <a:chOff x="0" y="0"/>
            <a:chExt cx="5075441" cy="834384"/>
          </a:xfrm>
        </p:grpSpPr>
        <p:sp>
          <p:nvSpPr>
            <p:cNvPr id="10" name="TextBox 10"/>
            <p:cNvSpPr txBox="1"/>
            <p:nvPr/>
          </p:nvSpPr>
          <p:spPr>
            <a:xfrm>
              <a:off x="796352" y="140990"/>
              <a:ext cx="4279089" cy="5047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51"/>
                </a:lnSpc>
                <a:spcBef>
                  <a:spcPct val="0"/>
                </a:spcBef>
              </a:pPr>
              <a:r>
                <a:rPr lang="en-US" sz="2251" b="1" u="none" strike="noStrik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RELEAF</a:t>
              </a:r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607709" cy="834384"/>
            </a:xfrm>
            <a:custGeom>
              <a:avLst/>
              <a:gdLst/>
              <a:ahLst/>
              <a:cxnLst/>
              <a:rect l="l" t="t" r="r" b="b"/>
              <a:pathLst>
                <a:path w="607709" h="834384">
                  <a:moveTo>
                    <a:pt x="0" y="0"/>
                  </a:moveTo>
                  <a:lnTo>
                    <a:pt x="607709" y="0"/>
                  </a:lnTo>
                  <a:lnTo>
                    <a:pt x="607709" y="834384"/>
                  </a:lnTo>
                  <a:lnTo>
                    <a:pt x="0" y="8343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340922" y="3162470"/>
            <a:ext cx="2852685" cy="6356958"/>
          </a:xfrm>
          <a:custGeom>
            <a:avLst/>
            <a:gdLst/>
            <a:ahLst/>
            <a:cxnLst/>
            <a:rect l="l" t="t" r="r" b="b"/>
            <a:pathLst>
              <a:path w="2852685" h="6356958">
                <a:moveTo>
                  <a:pt x="0" y="0"/>
                </a:moveTo>
                <a:lnTo>
                  <a:pt x="2852685" y="0"/>
                </a:lnTo>
                <a:lnTo>
                  <a:pt x="2852685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4406615" y="3260341"/>
            <a:ext cx="2852685" cy="6356958"/>
          </a:xfrm>
          <a:custGeom>
            <a:avLst/>
            <a:gdLst/>
            <a:ahLst/>
            <a:cxnLst/>
            <a:rect l="l" t="t" r="r" b="b"/>
            <a:pathLst>
              <a:path w="2852685" h="6356958">
                <a:moveTo>
                  <a:pt x="0" y="0"/>
                </a:moveTo>
                <a:lnTo>
                  <a:pt x="2852685" y="0"/>
                </a:lnTo>
                <a:lnTo>
                  <a:pt x="2852685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6275230" y="3162470"/>
            <a:ext cx="2852685" cy="6356958"/>
          </a:xfrm>
          <a:custGeom>
            <a:avLst/>
            <a:gdLst/>
            <a:ahLst/>
            <a:cxnLst/>
            <a:rect l="l" t="t" r="r" b="b"/>
            <a:pathLst>
              <a:path w="2852685" h="6356958">
                <a:moveTo>
                  <a:pt x="0" y="0"/>
                </a:moveTo>
                <a:lnTo>
                  <a:pt x="2852685" y="0"/>
                </a:lnTo>
                <a:lnTo>
                  <a:pt x="2852685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651773" y="3260341"/>
            <a:ext cx="3232806" cy="6356958"/>
          </a:xfrm>
          <a:custGeom>
            <a:avLst/>
            <a:gdLst/>
            <a:ahLst/>
            <a:cxnLst/>
            <a:rect l="l" t="t" r="r" b="b"/>
            <a:pathLst>
              <a:path w="3232806" h="6356958">
                <a:moveTo>
                  <a:pt x="0" y="0"/>
                </a:moveTo>
                <a:lnTo>
                  <a:pt x="3232807" y="0"/>
                </a:lnTo>
                <a:lnTo>
                  <a:pt x="323280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6662" b="-666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5690246" y="2293179"/>
            <a:ext cx="6907508" cy="620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42"/>
              </a:lnSpc>
            </a:pPr>
            <a:r>
              <a:rPr lang="en-US" sz="4939" b="1" spc="-27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UI DESIGN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73068" y="1828792"/>
            <a:ext cx="17325873" cy="7788507"/>
            <a:chOff x="0" y="0"/>
            <a:chExt cx="4563193" cy="20512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63193" cy="2051294"/>
            </a:xfrm>
            <a:custGeom>
              <a:avLst/>
              <a:gdLst/>
              <a:ahLst/>
              <a:cxnLst/>
              <a:rect l="l" t="t" r="r" b="b"/>
              <a:pathLst>
                <a:path w="4563193" h="2051294">
                  <a:moveTo>
                    <a:pt x="33066" y="0"/>
                  </a:moveTo>
                  <a:lnTo>
                    <a:pt x="4530127" y="0"/>
                  </a:lnTo>
                  <a:cubicBezTo>
                    <a:pt x="4548389" y="0"/>
                    <a:pt x="4563193" y="14804"/>
                    <a:pt x="4563193" y="33066"/>
                  </a:cubicBezTo>
                  <a:lnTo>
                    <a:pt x="4563193" y="2018228"/>
                  </a:lnTo>
                  <a:cubicBezTo>
                    <a:pt x="4563193" y="2036490"/>
                    <a:pt x="4548389" y="2051294"/>
                    <a:pt x="4530127" y="2051294"/>
                  </a:cubicBezTo>
                  <a:lnTo>
                    <a:pt x="33066" y="2051294"/>
                  </a:lnTo>
                  <a:cubicBezTo>
                    <a:pt x="14804" y="2051294"/>
                    <a:pt x="0" y="2036490"/>
                    <a:pt x="0" y="2018228"/>
                  </a:cubicBezTo>
                  <a:lnTo>
                    <a:pt x="0" y="33066"/>
                  </a:lnTo>
                  <a:cubicBezTo>
                    <a:pt x="0" y="14804"/>
                    <a:pt x="14804" y="0"/>
                    <a:pt x="33066" y="0"/>
                  </a:cubicBezTo>
                  <a:close/>
                </a:path>
              </a:pathLst>
            </a:custGeom>
            <a:solidFill>
              <a:srgbClr val="3A591C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563193" cy="20989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5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3543" y="3162470"/>
            <a:ext cx="17335398" cy="6454829"/>
            <a:chOff x="0" y="0"/>
            <a:chExt cx="4565701" cy="17000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65702" cy="1700037"/>
            </a:xfrm>
            <a:custGeom>
              <a:avLst/>
              <a:gdLst/>
              <a:ahLst/>
              <a:cxnLst/>
              <a:rect l="l" t="t" r="r" b="b"/>
              <a:pathLst>
                <a:path w="4565702" h="1700037">
                  <a:moveTo>
                    <a:pt x="33048" y="0"/>
                  </a:moveTo>
                  <a:lnTo>
                    <a:pt x="4532654" y="0"/>
                  </a:lnTo>
                  <a:cubicBezTo>
                    <a:pt x="4550906" y="0"/>
                    <a:pt x="4565702" y="14796"/>
                    <a:pt x="4565702" y="33048"/>
                  </a:cubicBezTo>
                  <a:lnTo>
                    <a:pt x="4565702" y="1666989"/>
                  </a:lnTo>
                  <a:cubicBezTo>
                    <a:pt x="4565702" y="1685241"/>
                    <a:pt x="4550906" y="1700037"/>
                    <a:pt x="4532654" y="1700037"/>
                  </a:cubicBezTo>
                  <a:lnTo>
                    <a:pt x="33048" y="1700037"/>
                  </a:lnTo>
                  <a:cubicBezTo>
                    <a:pt x="14796" y="1700037"/>
                    <a:pt x="0" y="1685241"/>
                    <a:pt x="0" y="1666989"/>
                  </a:cubicBezTo>
                  <a:lnTo>
                    <a:pt x="0" y="33048"/>
                  </a:lnTo>
                  <a:cubicBezTo>
                    <a:pt x="0" y="14796"/>
                    <a:pt x="14796" y="0"/>
                    <a:pt x="33048" y="0"/>
                  </a:cubicBezTo>
                  <a:close/>
                </a:path>
              </a:pathLst>
            </a:custGeom>
            <a:solidFill>
              <a:srgbClr val="E2EDD7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565701" cy="17476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5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23329" y="367592"/>
            <a:ext cx="3806581" cy="625788"/>
            <a:chOff x="0" y="0"/>
            <a:chExt cx="5075441" cy="834384"/>
          </a:xfrm>
        </p:grpSpPr>
        <p:sp>
          <p:nvSpPr>
            <p:cNvPr id="10" name="TextBox 10"/>
            <p:cNvSpPr txBox="1"/>
            <p:nvPr/>
          </p:nvSpPr>
          <p:spPr>
            <a:xfrm>
              <a:off x="796352" y="140990"/>
              <a:ext cx="4279089" cy="5047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51"/>
                </a:lnSpc>
                <a:spcBef>
                  <a:spcPct val="0"/>
                </a:spcBef>
              </a:pPr>
              <a:r>
                <a:rPr lang="en-US" sz="2251" b="1" u="none" strike="noStrik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RELEAF</a:t>
              </a:r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607709" cy="834384"/>
            </a:xfrm>
            <a:custGeom>
              <a:avLst/>
              <a:gdLst/>
              <a:ahLst/>
              <a:cxnLst/>
              <a:rect l="l" t="t" r="r" b="b"/>
              <a:pathLst>
                <a:path w="607709" h="834384">
                  <a:moveTo>
                    <a:pt x="0" y="0"/>
                  </a:moveTo>
                  <a:lnTo>
                    <a:pt x="607709" y="0"/>
                  </a:lnTo>
                  <a:lnTo>
                    <a:pt x="607709" y="834384"/>
                  </a:lnTo>
                  <a:lnTo>
                    <a:pt x="0" y="8343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920805" y="3162470"/>
            <a:ext cx="2852685" cy="6356958"/>
          </a:xfrm>
          <a:custGeom>
            <a:avLst/>
            <a:gdLst/>
            <a:ahLst/>
            <a:cxnLst/>
            <a:rect l="l" t="t" r="r" b="b"/>
            <a:pathLst>
              <a:path w="2852685" h="6356958">
                <a:moveTo>
                  <a:pt x="0" y="0"/>
                </a:moveTo>
                <a:lnTo>
                  <a:pt x="2852685" y="0"/>
                </a:lnTo>
                <a:lnTo>
                  <a:pt x="2852685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7717658" y="3260341"/>
            <a:ext cx="2852685" cy="6356958"/>
          </a:xfrm>
          <a:custGeom>
            <a:avLst/>
            <a:gdLst/>
            <a:ahLst/>
            <a:cxnLst/>
            <a:rect l="l" t="t" r="r" b="b"/>
            <a:pathLst>
              <a:path w="2852685" h="6356958">
                <a:moveTo>
                  <a:pt x="0" y="0"/>
                </a:moveTo>
                <a:lnTo>
                  <a:pt x="2852684" y="0"/>
                </a:lnTo>
                <a:lnTo>
                  <a:pt x="285268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2597754" y="3162470"/>
            <a:ext cx="2940093" cy="6356958"/>
          </a:xfrm>
          <a:custGeom>
            <a:avLst/>
            <a:gdLst/>
            <a:ahLst/>
            <a:cxnLst/>
            <a:rect l="l" t="t" r="r" b="b"/>
            <a:pathLst>
              <a:path w="2940093" h="6356958">
                <a:moveTo>
                  <a:pt x="0" y="0"/>
                </a:moveTo>
                <a:lnTo>
                  <a:pt x="2940093" y="0"/>
                </a:lnTo>
                <a:lnTo>
                  <a:pt x="294009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5690246" y="2293179"/>
            <a:ext cx="6907508" cy="620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42"/>
              </a:lnSpc>
            </a:pPr>
            <a:r>
              <a:rPr lang="en-US" sz="4939" b="1" spc="-27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UI DESIGN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006118" y="2044859"/>
            <a:ext cx="8907185" cy="3098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3983"/>
              </a:lnSpc>
              <a:spcBef>
                <a:spcPct val="0"/>
              </a:spcBef>
            </a:pPr>
            <a:r>
              <a:rPr lang="en-US" sz="17131">
                <a:solidFill>
                  <a:srgbClr val="F4F5EC"/>
                </a:solidFill>
                <a:latin typeface="Poppins"/>
                <a:ea typeface="Poppins"/>
                <a:cs typeface="Poppins"/>
                <a:sym typeface="Poppins"/>
              </a:rPr>
              <a:t>THANKS!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796170" y="4914917"/>
            <a:ext cx="3130630" cy="456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1"/>
              </a:lnSpc>
              <a:spcBef>
                <a:spcPct val="0"/>
              </a:spcBef>
            </a:pPr>
            <a:r>
              <a:rPr lang="en-US" sz="2651" b="1">
                <a:solidFill>
                  <a:srgbClr val="F4F5E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ANY QUESTIONS?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15930" y="1131894"/>
            <a:ext cx="16856139" cy="6769181"/>
            <a:chOff x="0" y="0"/>
            <a:chExt cx="4439477" cy="17828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39477" cy="1782830"/>
            </a:xfrm>
            <a:custGeom>
              <a:avLst/>
              <a:gdLst/>
              <a:ahLst/>
              <a:cxnLst/>
              <a:rect l="l" t="t" r="r" b="b"/>
              <a:pathLst>
                <a:path w="4439477" h="1782830">
                  <a:moveTo>
                    <a:pt x="33988" y="0"/>
                  </a:moveTo>
                  <a:lnTo>
                    <a:pt x="4405489" y="0"/>
                  </a:lnTo>
                  <a:cubicBezTo>
                    <a:pt x="4424260" y="0"/>
                    <a:pt x="4439477" y="15217"/>
                    <a:pt x="4439477" y="33988"/>
                  </a:cubicBezTo>
                  <a:lnTo>
                    <a:pt x="4439477" y="1748842"/>
                  </a:lnTo>
                  <a:cubicBezTo>
                    <a:pt x="4439477" y="1767613"/>
                    <a:pt x="4424260" y="1782830"/>
                    <a:pt x="4405489" y="1782830"/>
                  </a:cubicBezTo>
                  <a:lnTo>
                    <a:pt x="33988" y="1782830"/>
                  </a:lnTo>
                  <a:cubicBezTo>
                    <a:pt x="15217" y="1782830"/>
                    <a:pt x="0" y="1767613"/>
                    <a:pt x="0" y="1748842"/>
                  </a:cubicBezTo>
                  <a:lnTo>
                    <a:pt x="0" y="33988"/>
                  </a:lnTo>
                  <a:cubicBezTo>
                    <a:pt x="0" y="15217"/>
                    <a:pt x="15217" y="0"/>
                    <a:pt x="33988" y="0"/>
                  </a:cubicBezTo>
                  <a:close/>
                </a:path>
              </a:pathLst>
            </a:custGeom>
            <a:solidFill>
              <a:srgbClr val="E2EDD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439477" cy="18304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06873" y="5396290"/>
            <a:ext cx="14874254" cy="3633411"/>
            <a:chOff x="0" y="0"/>
            <a:chExt cx="3917499" cy="9569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17499" cy="956948"/>
            </a:xfrm>
            <a:custGeom>
              <a:avLst/>
              <a:gdLst/>
              <a:ahLst/>
              <a:cxnLst/>
              <a:rect l="l" t="t" r="r" b="b"/>
              <a:pathLst>
                <a:path w="3917499" h="956948">
                  <a:moveTo>
                    <a:pt x="38516" y="0"/>
                  </a:moveTo>
                  <a:lnTo>
                    <a:pt x="3878983" y="0"/>
                  </a:lnTo>
                  <a:cubicBezTo>
                    <a:pt x="3900255" y="0"/>
                    <a:pt x="3917499" y="17244"/>
                    <a:pt x="3917499" y="38516"/>
                  </a:cubicBezTo>
                  <a:lnTo>
                    <a:pt x="3917499" y="918431"/>
                  </a:lnTo>
                  <a:cubicBezTo>
                    <a:pt x="3917499" y="939703"/>
                    <a:pt x="3900255" y="956948"/>
                    <a:pt x="3878983" y="956948"/>
                  </a:cubicBezTo>
                  <a:lnTo>
                    <a:pt x="38516" y="956948"/>
                  </a:lnTo>
                  <a:cubicBezTo>
                    <a:pt x="17244" y="956948"/>
                    <a:pt x="0" y="939703"/>
                    <a:pt x="0" y="918431"/>
                  </a:cubicBezTo>
                  <a:lnTo>
                    <a:pt x="0" y="38516"/>
                  </a:lnTo>
                  <a:cubicBezTo>
                    <a:pt x="0" y="17244"/>
                    <a:pt x="17244" y="0"/>
                    <a:pt x="38516" y="0"/>
                  </a:cubicBezTo>
                  <a:close/>
                </a:path>
              </a:pathLst>
            </a:custGeom>
            <a:solidFill>
              <a:srgbClr val="3A591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917499" cy="1004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333200" y="2384075"/>
            <a:ext cx="13244729" cy="2132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00"/>
              </a:lnSpc>
              <a:spcBef>
                <a:spcPct val="0"/>
              </a:spcBef>
            </a:pPr>
            <a:r>
              <a:rPr lang="en-US" sz="8617" b="1" u="none" strike="noStrike" spc="-482">
                <a:solidFill>
                  <a:srgbClr val="3A59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PROBLEM </a:t>
            </a:r>
          </a:p>
          <a:p>
            <a:pPr marL="0" lvl="0" indent="0" algn="ctr">
              <a:lnSpc>
                <a:spcPts val="8100"/>
              </a:lnSpc>
              <a:spcBef>
                <a:spcPct val="0"/>
              </a:spcBef>
            </a:pPr>
            <a:r>
              <a:rPr lang="en-US" sz="8617" b="1" u="none" strike="noStrike" spc="-482">
                <a:solidFill>
                  <a:srgbClr val="3A59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OVERVIEW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514318" y="6722139"/>
            <a:ext cx="11259365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What is the problem we are trying to solve? 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224462" y="1692114"/>
            <a:ext cx="964822" cy="96482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591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3037" b="1">
                  <a:solidFill>
                    <a:srgbClr val="F4F5EC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1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23329" y="367592"/>
            <a:ext cx="3806581" cy="625788"/>
            <a:chOff x="0" y="0"/>
            <a:chExt cx="5075441" cy="834384"/>
          </a:xfrm>
        </p:grpSpPr>
        <p:sp>
          <p:nvSpPr>
            <p:cNvPr id="15" name="TextBox 15"/>
            <p:cNvSpPr txBox="1"/>
            <p:nvPr/>
          </p:nvSpPr>
          <p:spPr>
            <a:xfrm>
              <a:off x="796352" y="140990"/>
              <a:ext cx="4279089" cy="5047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51"/>
                </a:lnSpc>
                <a:spcBef>
                  <a:spcPct val="0"/>
                </a:spcBef>
              </a:pPr>
              <a:r>
                <a:rPr lang="en-US" sz="2251" b="1" u="none" strike="noStrik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RELEAF</a:t>
              </a:r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607709" cy="834384"/>
            </a:xfrm>
            <a:custGeom>
              <a:avLst/>
              <a:gdLst/>
              <a:ahLst/>
              <a:cxnLst/>
              <a:rect l="l" t="t" r="r" b="b"/>
              <a:pathLst>
                <a:path w="607709" h="834384">
                  <a:moveTo>
                    <a:pt x="0" y="0"/>
                  </a:moveTo>
                  <a:lnTo>
                    <a:pt x="607709" y="0"/>
                  </a:lnTo>
                  <a:lnTo>
                    <a:pt x="607709" y="834384"/>
                  </a:lnTo>
                  <a:lnTo>
                    <a:pt x="0" y="8343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05834" y="1481891"/>
            <a:ext cx="16653466" cy="2025304"/>
            <a:chOff x="0" y="0"/>
            <a:chExt cx="4386098" cy="53341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86098" cy="533413"/>
            </a:xfrm>
            <a:custGeom>
              <a:avLst/>
              <a:gdLst/>
              <a:ahLst/>
              <a:cxnLst/>
              <a:rect l="l" t="t" r="r" b="b"/>
              <a:pathLst>
                <a:path w="4386098" h="533413">
                  <a:moveTo>
                    <a:pt x="34401" y="0"/>
                  </a:moveTo>
                  <a:lnTo>
                    <a:pt x="4351696" y="0"/>
                  </a:lnTo>
                  <a:cubicBezTo>
                    <a:pt x="4370696" y="0"/>
                    <a:pt x="4386098" y="15402"/>
                    <a:pt x="4386098" y="34401"/>
                  </a:cubicBezTo>
                  <a:lnTo>
                    <a:pt x="4386098" y="499012"/>
                  </a:lnTo>
                  <a:cubicBezTo>
                    <a:pt x="4386098" y="508136"/>
                    <a:pt x="4382473" y="516886"/>
                    <a:pt x="4376022" y="523338"/>
                  </a:cubicBezTo>
                  <a:cubicBezTo>
                    <a:pt x="4369570" y="529789"/>
                    <a:pt x="4360820" y="533413"/>
                    <a:pt x="4351696" y="533413"/>
                  </a:cubicBezTo>
                  <a:lnTo>
                    <a:pt x="34401" y="533413"/>
                  </a:lnTo>
                  <a:cubicBezTo>
                    <a:pt x="15402" y="533413"/>
                    <a:pt x="0" y="518011"/>
                    <a:pt x="0" y="499012"/>
                  </a:cubicBezTo>
                  <a:lnTo>
                    <a:pt x="0" y="34401"/>
                  </a:lnTo>
                  <a:cubicBezTo>
                    <a:pt x="0" y="15402"/>
                    <a:pt x="15402" y="0"/>
                    <a:pt x="34401" y="0"/>
                  </a:cubicBezTo>
                  <a:close/>
                </a:path>
              </a:pathLst>
            </a:custGeom>
            <a:solidFill>
              <a:srgbClr val="3A591C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386098" cy="581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5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24884" y="3777932"/>
            <a:ext cx="16634416" cy="5964486"/>
            <a:chOff x="0" y="0"/>
            <a:chExt cx="4381081" cy="15708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81081" cy="1570893"/>
            </a:xfrm>
            <a:custGeom>
              <a:avLst/>
              <a:gdLst/>
              <a:ahLst/>
              <a:cxnLst/>
              <a:rect l="l" t="t" r="r" b="b"/>
              <a:pathLst>
                <a:path w="4381081" h="1570893">
                  <a:moveTo>
                    <a:pt x="34441" y="0"/>
                  </a:moveTo>
                  <a:lnTo>
                    <a:pt x="4346640" y="0"/>
                  </a:lnTo>
                  <a:cubicBezTo>
                    <a:pt x="4355774" y="0"/>
                    <a:pt x="4364534" y="3629"/>
                    <a:pt x="4370993" y="10087"/>
                  </a:cubicBezTo>
                  <a:cubicBezTo>
                    <a:pt x="4377452" y="16546"/>
                    <a:pt x="4381081" y="25307"/>
                    <a:pt x="4381081" y="34441"/>
                  </a:cubicBezTo>
                  <a:lnTo>
                    <a:pt x="4381081" y="1536453"/>
                  </a:lnTo>
                  <a:cubicBezTo>
                    <a:pt x="4381081" y="1545587"/>
                    <a:pt x="4377452" y="1554347"/>
                    <a:pt x="4370993" y="1560806"/>
                  </a:cubicBezTo>
                  <a:cubicBezTo>
                    <a:pt x="4364534" y="1567265"/>
                    <a:pt x="4355774" y="1570893"/>
                    <a:pt x="4346640" y="1570893"/>
                  </a:cubicBezTo>
                  <a:lnTo>
                    <a:pt x="34441" y="1570893"/>
                  </a:lnTo>
                  <a:cubicBezTo>
                    <a:pt x="25307" y="1570893"/>
                    <a:pt x="16546" y="1567265"/>
                    <a:pt x="10087" y="1560806"/>
                  </a:cubicBezTo>
                  <a:cubicBezTo>
                    <a:pt x="3629" y="1554347"/>
                    <a:pt x="0" y="1545587"/>
                    <a:pt x="0" y="1536453"/>
                  </a:cubicBezTo>
                  <a:lnTo>
                    <a:pt x="0" y="34441"/>
                  </a:lnTo>
                  <a:cubicBezTo>
                    <a:pt x="0" y="25307"/>
                    <a:pt x="3629" y="16546"/>
                    <a:pt x="10087" y="10087"/>
                  </a:cubicBezTo>
                  <a:cubicBezTo>
                    <a:pt x="16546" y="3629"/>
                    <a:pt x="25307" y="0"/>
                    <a:pt x="34441" y="0"/>
                  </a:cubicBezTo>
                  <a:close/>
                </a:path>
              </a:pathLst>
            </a:custGeom>
            <a:solidFill>
              <a:srgbClr val="EFF6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381081" cy="16185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23329" y="367592"/>
            <a:ext cx="3806581" cy="625788"/>
            <a:chOff x="0" y="0"/>
            <a:chExt cx="5075441" cy="834384"/>
          </a:xfrm>
        </p:grpSpPr>
        <p:sp>
          <p:nvSpPr>
            <p:cNvPr id="10" name="TextBox 10"/>
            <p:cNvSpPr txBox="1"/>
            <p:nvPr/>
          </p:nvSpPr>
          <p:spPr>
            <a:xfrm>
              <a:off x="796352" y="140990"/>
              <a:ext cx="4279089" cy="5047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51"/>
                </a:lnSpc>
                <a:spcBef>
                  <a:spcPct val="0"/>
                </a:spcBef>
              </a:pPr>
              <a:r>
                <a:rPr lang="en-US" sz="2251" b="1" u="none" strike="noStrik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RELEAF</a:t>
              </a:r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607709" cy="834384"/>
            </a:xfrm>
            <a:custGeom>
              <a:avLst/>
              <a:gdLst/>
              <a:ahLst/>
              <a:cxnLst/>
              <a:rect l="l" t="t" r="r" b="b"/>
              <a:pathLst>
                <a:path w="607709" h="834384">
                  <a:moveTo>
                    <a:pt x="0" y="0"/>
                  </a:moveTo>
                  <a:lnTo>
                    <a:pt x="607709" y="0"/>
                  </a:lnTo>
                  <a:lnTo>
                    <a:pt x="607709" y="834384"/>
                  </a:lnTo>
                  <a:lnTo>
                    <a:pt x="0" y="8343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4715825"/>
            <a:ext cx="8382721" cy="3638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4527" lvl="1" indent="-282264" algn="l">
              <a:lnSpc>
                <a:spcPts val="3660"/>
              </a:lnSpc>
              <a:spcBef>
                <a:spcPct val="0"/>
              </a:spcBef>
              <a:buFont typeface="Arial"/>
              <a:buChar char="•"/>
            </a:pPr>
            <a:r>
              <a:rPr lang="en-US" sz="2614" b="1" u="none" strike="noStrike">
                <a:solidFill>
                  <a:srgbClr val="3A59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Egypt’s temperature rose by 0.1°C per decade from 1901 to 2013, then increased to 0.38°C per decade from 2000 to 2020, exceeding the global average of 0.31°C.</a:t>
            </a:r>
          </a:p>
          <a:p>
            <a:pPr marL="564527" lvl="1" indent="-282264" algn="l">
              <a:lnSpc>
                <a:spcPts val="3660"/>
              </a:lnSpc>
              <a:spcBef>
                <a:spcPct val="0"/>
              </a:spcBef>
              <a:buFont typeface="Arial"/>
              <a:buChar char="•"/>
            </a:pPr>
            <a:r>
              <a:rPr lang="en-US" sz="2614" b="1" u="none" strike="noStrike">
                <a:solidFill>
                  <a:srgbClr val="3A59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By 2081-2100, temperatures could rise by 2.5°C with low emissions or 6°C with high emissions, leading to more extreme heat due to urbanization and population growth.</a:t>
            </a:r>
          </a:p>
        </p:txBody>
      </p:sp>
      <p:sp>
        <p:nvSpPr>
          <p:cNvPr id="13" name="Freeform 13"/>
          <p:cNvSpPr/>
          <p:nvPr/>
        </p:nvSpPr>
        <p:spPr>
          <a:xfrm>
            <a:off x="9844741" y="4182225"/>
            <a:ext cx="6088246" cy="5076075"/>
          </a:xfrm>
          <a:custGeom>
            <a:avLst/>
            <a:gdLst/>
            <a:ahLst/>
            <a:cxnLst/>
            <a:rect l="l" t="t" r="r" b="b"/>
            <a:pathLst>
              <a:path w="6088246" h="5076075">
                <a:moveTo>
                  <a:pt x="0" y="0"/>
                </a:moveTo>
                <a:lnTo>
                  <a:pt x="6088246" y="0"/>
                </a:lnTo>
                <a:lnTo>
                  <a:pt x="6088246" y="5076075"/>
                </a:lnTo>
                <a:lnTo>
                  <a:pt x="0" y="50760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2611386" y="1573426"/>
            <a:ext cx="12407471" cy="1746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0"/>
              </a:lnSpc>
              <a:spcBef>
                <a:spcPct val="0"/>
              </a:spcBef>
            </a:pPr>
            <a:r>
              <a:rPr lang="en-US" sz="5028" b="1">
                <a:solidFill>
                  <a:srgbClr val="F4F5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THE CHANGE IN GLOBAL SURFACE TEMPERATURES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05834" y="1481891"/>
            <a:ext cx="16653466" cy="2025304"/>
            <a:chOff x="0" y="0"/>
            <a:chExt cx="4386098" cy="53341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86098" cy="533413"/>
            </a:xfrm>
            <a:custGeom>
              <a:avLst/>
              <a:gdLst/>
              <a:ahLst/>
              <a:cxnLst/>
              <a:rect l="l" t="t" r="r" b="b"/>
              <a:pathLst>
                <a:path w="4386098" h="533413">
                  <a:moveTo>
                    <a:pt x="34401" y="0"/>
                  </a:moveTo>
                  <a:lnTo>
                    <a:pt x="4351696" y="0"/>
                  </a:lnTo>
                  <a:cubicBezTo>
                    <a:pt x="4370696" y="0"/>
                    <a:pt x="4386098" y="15402"/>
                    <a:pt x="4386098" y="34401"/>
                  </a:cubicBezTo>
                  <a:lnTo>
                    <a:pt x="4386098" y="499012"/>
                  </a:lnTo>
                  <a:cubicBezTo>
                    <a:pt x="4386098" y="508136"/>
                    <a:pt x="4382473" y="516886"/>
                    <a:pt x="4376022" y="523338"/>
                  </a:cubicBezTo>
                  <a:cubicBezTo>
                    <a:pt x="4369570" y="529789"/>
                    <a:pt x="4360820" y="533413"/>
                    <a:pt x="4351696" y="533413"/>
                  </a:cubicBezTo>
                  <a:lnTo>
                    <a:pt x="34401" y="533413"/>
                  </a:lnTo>
                  <a:cubicBezTo>
                    <a:pt x="15402" y="533413"/>
                    <a:pt x="0" y="518011"/>
                    <a:pt x="0" y="499012"/>
                  </a:cubicBezTo>
                  <a:lnTo>
                    <a:pt x="0" y="34401"/>
                  </a:lnTo>
                  <a:cubicBezTo>
                    <a:pt x="0" y="15402"/>
                    <a:pt x="15402" y="0"/>
                    <a:pt x="34401" y="0"/>
                  </a:cubicBezTo>
                  <a:close/>
                </a:path>
              </a:pathLst>
            </a:custGeom>
            <a:solidFill>
              <a:srgbClr val="3A591C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386098" cy="581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5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24884" y="3777932"/>
            <a:ext cx="16634416" cy="5964486"/>
            <a:chOff x="0" y="0"/>
            <a:chExt cx="4381081" cy="15708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81081" cy="1570893"/>
            </a:xfrm>
            <a:custGeom>
              <a:avLst/>
              <a:gdLst/>
              <a:ahLst/>
              <a:cxnLst/>
              <a:rect l="l" t="t" r="r" b="b"/>
              <a:pathLst>
                <a:path w="4381081" h="1570893">
                  <a:moveTo>
                    <a:pt x="34441" y="0"/>
                  </a:moveTo>
                  <a:lnTo>
                    <a:pt x="4346640" y="0"/>
                  </a:lnTo>
                  <a:cubicBezTo>
                    <a:pt x="4355774" y="0"/>
                    <a:pt x="4364534" y="3629"/>
                    <a:pt x="4370993" y="10087"/>
                  </a:cubicBezTo>
                  <a:cubicBezTo>
                    <a:pt x="4377452" y="16546"/>
                    <a:pt x="4381081" y="25307"/>
                    <a:pt x="4381081" y="34441"/>
                  </a:cubicBezTo>
                  <a:lnTo>
                    <a:pt x="4381081" y="1536453"/>
                  </a:lnTo>
                  <a:cubicBezTo>
                    <a:pt x="4381081" y="1545587"/>
                    <a:pt x="4377452" y="1554347"/>
                    <a:pt x="4370993" y="1560806"/>
                  </a:cubicBezTo>
                  <a:cubicBezTo>
                    <a:pt x="4364534" y="1567265"/>
                    <a:pt x="4355774" y="1570893"/>
                    <a:pt x="4346640" y="1570893"/>
                  </a:cubicBezTo>
                  <a:lnTo>
                    <a:pt x="34441" y="1570893"/>
                  </a:lnTo>
                  <a:cubicBezTo>
                    <a:pt x="25307" y="1570893"/>
                    <a:pt x="16546" y="1567265"/>
                    <a:pt x="10087" y="1560806"/>
                  </a:cubicBezTo>
                  <a:cubicBezTo>
                    <a:pt x="3629" y="1554347"/>
                    <a:pt x="0" y="1545587"/>
                    <a:pt x="0" y="1536453"/>
                  </a:cubicBezTo>
                  <a:lnTo>
                    <a:pt x="0" y="34441"/>
                  </a:lnTo>
                  <a:cubicBezTo>
                    <a:pt x="0" y="25307"/>
                    <a:pt x="3629" y="16546"/>
                    <a:pt x="10087" y="10087"/>
                  </a:cubicBezTo>
                  <a:cubicBezTo>
                    <a:pt x="16546" y="3629"/>
                    <a:pt x="25307" y="0"/>
                    <a:pt x="34441" y="0"/>
                  </a:cubicBezTo>
                  <a:close/>
                </a:path>
              </a:pathLst>
            </a:custGeom>
            <a:solidFill>
              <a:srgbClr val="EFF6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381081" cy="16185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23329" y="367592"/>
            <a:ext cx="3806581" cy="625788"/>
            <a:chOff x="0" y="0"/>
            <a:chExt cx="5075441" cy="834384"/>
          </a:xfrm>
        </p:grpSpPr>
        <p:sp>
          <p:nvSpPr>
            <p:cNvPr id="10" name="TextBox 10"/>
            <p:cNvSpPr txBox="1"/>
            <p:nvPr/>
          </p:nvSpPr>
          <p:spPr>
            <a:xfrm>
              <a:off x="796352" y="140990"/>
              <a:ext cx="4279089" cy="5047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51"/>
                </a:lnSpc>
                <a:spcBef>
                  <a:spcPct val="0"/>
                </a:spcBef>
              </a:pPr>
              <a:r>
                <a:rPr lang="en-US" sz="2251" b="1" u="none" strike="noStrik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RELEAF</a:t>
              </a:r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607709" cy="834384"/>
            </a:xfrm>
            <a:custGeom>
              <a:avLst/>
              <a:gdLst/>
              <a:ahLst/>
              <a:cxnLst/>
              <a:rect l="l" t="t" r="r" b="b"/>
              <a:pathLst>
                <a:path w="607709" h="834384">
                  <a:moveTo>
                    <a:pt x="0" y="0"/>
                  </a:moveTo>
                  <a:lnTo>
                    <a:pt x="607709" y="0"/>
                  </a:lnTo>
                  <a:lnTo>
                    <a:pt x="607709" y="834384"/>
                  </a:lnTo>
                  <a:lnTo>
                    <a:pt x="0" y="8343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611386" y="1573426"/>
            <a:ext cx="12407471" cy="1746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0"/>
              </a:lnSpc>
              <a:spcBef>
                <a:spcPct val="0"/>
              </a:spcBef>
            </a:pPr>
            <a:r>
              <a:rPr lang="en-US" sz="5028" b="1">
                <a:solidFill>
                  <a:srgbClr val="F4F5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THE CHANGE IN GLOBAL SURFACE TEMPERATURES</a:t>
            </a:r>
          </a:p>
        </p:txBody>
      </p:sp>
      <p:sp>
        <p:nvSpPr>
          <p:cNvPr id="13" name="Freeform 13"/>
          <p:cNvSpPr/>
          <p:nvPr/>
        </p:nvSpPr>
        <p:spPr>
          <a:xfrm>
            <a:off x="2444575" y="4161366"/>
            <a:ext cx="4041983" cy="2563426"/>
          </a:xfrm>
          <a:custGeom>
            <a:avLst/>
            <a:gdLst/>
            <a:ahLst/>
            <a:cxnLst/>
            <a:rect l="l" t="t" r="r" b="b"/>
            <a:pathLst>
              <a:path w="4041983" h="2563426">
                <a:moveTo>
                  <a:pt x="0" y="0"/>
                </a:moveTo>
                <a:lnTo>
                  <a:pt x="4041983" y="0"/>
                </a:lnTo>
                <a:lnTo>
                  <a:pt x="4041983" y="2563426"/>
                </a:lnTo>
                <a:lnTo>
                  <a:pt x="0" y="25634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30" t="-4509" r="-33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1237857" y="4185471"/>
            <a:ext cx="3921973" cy="2574704"/>
          </a:xfrm>
          <a:custGeom>
            <a:avLst/>
            <a:gdLst/>
            <a:ahLst/>
            <a:cxnLst/>
            <a:rect l="l" t="t" r="r" b="b"/>
            <a:pathLst>
              <a:path w="3921973" h="2574704">
                <a:moveTo>
                  <a:pt x="0" y="0"/>
                </a:moveTo>
                <a:lnTo>
                  <a:pt x="3921973" y="0"/>
                </a:lnTo>
                <a:lnTo>
                  <a:pt x="3921973" y="2574704"/>
                </a:lnTo>
                <a:lnTo>
                  <a:pt x="0" y="25747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998" t="-686" r="-4017" b="-24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4089984" y="6995750"/>
            <a:ext cx="751165" cy="390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1"/>
              </a:lnSpc>
              <a:spcBef>
                <a:spcPct val="0"/>
              </a:spcBef>
            </a:pPr>
            <a:r>
              <a:rPr lang="en-US" sz="2251" b="1">
                <a:solidFill>
                  <a:srgbClr val="3A59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2000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848800" y="6995750"/>
            <a:ext cx="700088" cy="390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51"/>
              </a:lnSpc>
              <a:spcBef>
                <a:spcPct val="0"/>
              </a:spcBef>
            </a:pPr>
            <a:r>
              <a:rPr lang="en-US" sz="2251" b="1" u="none" strike="noStrike">
                <a:solidFill>
                  <a:srgbClr val="3A59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2022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89494" y="8005365"/>
            <a:ext cx="13886146" cy="1118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78"/>
              </a:lnSpc>
              <a:spcBef>
                <a:spcPct val="0"/>
              </a:spcBef>
            </a:pPr>
            <a:r>
              <a:rPr lang="en-US" sz="2127" b="1" u="none" strike="noStrike">
                <a:solidFill>
                  <a:srgbClr val="3A59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DARK BLUE SHOWS AREAS COOLER THAN AVERAGE. DARK RED SHOWS AREAS WARMER THAN AVERAGE. SHORT-TERM VARIATIONS ARE SMOOTHED OUT USING A 5-YEAR RUNNING AVERAGE TO MAKE TRENDS MORE VISIBLE IN THIS MAP.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05834" y="1481891"/>
            <a:ext cx="10941122" cy="2025304"/>
            <a:chOff x="0" y="0"/>
            <a:chExt cx="2881612" cy="53341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81612" cy="533413"/>
            </a:xfrm>
            <a:custGeom>
              <a:avLst/>
              <a:gdLst/>
              <a:ahLst/>
              <a:cxnLst/>
              <a:rect l="l" t="t" r="r" b="b"/>
              <a:pathLst>
                <a:path w="2881612" h="533413">
                  <a:moveTo>
                    <a:pt x="52362" y="0"/>
                  </a:moveTo>
                  <a:lnTo>
                    <a:pt x="2829250" y="0"/>
                  </a:lnTo>
                  <a:cubicBezTo>
                    <a:pt x="2858169" y="0"/>
                    <a:pt x="2881612" y="23443"/>
                    <a:pt x="2881612" y="52362"/>
                  </a:cubicBezTo>
                  <a:lnTo>
                    <a:pt x="2881612" y="481051"/>
                  </a:lnTo>
                  <a:cubicBezTo>
                    <a:pt x="2881612" y="509970"/>
                    <a:pt x="2858169" y="533413"/>
                    <a:pt x="2829250" y="533413"/>
                  </a:cubicBezTo>
                  <a:lnTo>
                    <a:pt x="52362" y="533413"/>
                  </a:lnTo>
                  <a:cubicBezTo>
                    <a:pt x="23443" y="533413"/>
                    <a:pt x="0" y="509970"/>
                    <a:pt x="0" y="481051"/>
                  </a:cubicBezTo>
                  <a:lnTo>
                    <a:pt x="0" y="52362"/>
                  </a:lnTo>
                  <a:cubicBezTo>
                    <a:pt x="0" y="23443"/>
                    <a:pt x="23443" y="0"/>
                    <a:pt x="52362" y="0"/>
                  </a:cubicBezTo>
                  <a:close/>
                </a:path>
              </a:pathLst>
            </a:custGeom>
            <a:solidFill>
              <a:srgbClr val="3A591C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881612" cy="581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5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24884" y="3777932"/>
            <a:ext cx="10922072" cy="5964486"/>
            <a:chOff x="0" y="0"/>
            <a:chExt cx="2876595" cy="15708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76595" cy="1570893"/>
            </a:xfrm>
            <a:custGeom>
              <a:avLst/>
              <a:gdLst/>
              <a:ahLst/>
              <a:cxnLst/>
              <a:rect l="l" t="t" r="r" b="b"/>
              <a:pathLst>
                <a:path w="2876595" h="1570893">
                  <a:moveTo>
                    <a:pt x="52454" y="0"/>
                  </a:moveTo>
                  <a:lnTo>
                    <a:pt x="2824141" y="0"/>
                  </a:lnTo>
                  <a:cubicBezTo>
                    <a:pt x="2838053" y="0"/>
                    <a:pt x="2851395" y="5526"/>
                    <a:pt x="2861232" y="15363"/>
                  </a:cubicBezTo>
                  <a:cubicBezTo>
                    <a:pt x="2871069" y="25200"/>
                    <a:pt x="2876595" y="38542"/>
                    <a:pt x="2876595" y="52454"/>
                  </a:cubicBezTo>
                  <a:lnTo>
                    <a:pt x="2876595" y="1518440"/>
                  </a:lnTo>
                  <a:cubicBezTo>
                    <a:pt x="2876595" y="1547409"/>
                    <a:pt x="2853111" y="1570893"/>
                    <a:pt x="2824141" y="1570893"/>
                  </a:cubicBezTo>
                  <a:lnTo>
                    <a:pt x="52454" y="1570893"/>
                  </a:lnTo>
                  <a:cubicBezTo>
                    <a:pt x="38542" y="1570893"/>
                    <a:pt x="25200" y="1565367"/>
                    <a:pt x="15363" y="1555530"/>
                  </a:cubicBezTo>
                  <a:cubicBezTo>
                    <a:pt x="5526" y="1545693"/>
                    <a:pt x="0" y="1532351"/>
                    <a:pt x="0" y="1518440"/>
                  </a:cubicBezTo>
                  <a:lnTo>
                    <a:pt x="0" y="52454"/>
                  </a:lnTo>
                  <a:cubicBezTo>
                    <a:pt x="0" y="38542"/>
                    <a:pt x="5526" y="25200"/>
                    <a:pt x="15363" y="15363"/>
                  </a:cubicBezTo>
                  <a:cubicBezTo>
                    <a:pt x="25200" y="5526"/>
                    <a:pt x="38542" y="0"/>
                    <a:pt x="52454" y="0"/>
                  </a:cubicBezTo>
                  <a:close/>
                </a:path>
              </a:pathLst>
            </a:custGeom>
            <a:solidFill>
              <a:srgbClr val="EFF6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876595" cy="16185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23329" y="367592"/>
            <a:ext cx="3806581" cy="625788"/>
            <a:chOff x="0" y="0"/>
            <a:chExt cx="5075441" cy="834384"/>
          </a:xfrm>
        </p:grpSpPr>
        <p:sp>
          <p:nvSpPr>
            <p:cNvPr id="10" name="TextBox 10"/>
            <p:cNvSpPr txBox="1"/>
            <p:nvPr/>
          </p:nvSpPr>
          <p:spPr>
            <a:xfrm>
              <a:off x="796352" y="140990"/>
              <a:ext cx="4279089" cy="5047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51"/>
                </a:lnSpc>
                <a:spcBef>
                  <a:spcPct val="0"/>
                </a:spcBef>
              </a:pPr>
              <a:r>
                <a:rPr lang="en-US" sz="2251" b="1" u="none" strike="noStrik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RELEAF</a:t>
              </a:r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607709" cy="834384"/>
            </a:xfrm>
            <a:custGeom>
              <a:avLst/>
              <a:gdLst/>
              <a:ahLst/>
              <a:cxnLst/>
              <a:rect l="l" t="t" r="r" b="b"/>
              <a:pathLst>
                <a:path w="607709" h="834384">
                  <a:moveTo>
                    <a:pt x="0" y="0"/>
                  </a:moveTo>
                  <a:lnTo>
                    <a:pt x="607709" y="0"/>
                  </a:lnTo>
                  <a:lnTo>
                    <a:pt x="607709" y="834384"/>
                  </a:lnTo>
                  <a:lnTo>
                    <a:pt x="0" y="8343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977550" y="2046356"/>
            <a:ext cx="6216740" cy="100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5"/>
              </a:lnSpc>
            </a:pPr>
            <a:r>
              <a:rPr lang="en-US" sz="4069" b="1" spc="-22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 DEFINITION</a:t>
            </a:r>
          </a:p>
          <a:p>
            <a:pPr marL="0" lvl="0" indent="0" algn="ctr">
              <a:lnSpc>
                <a:spcPts val="3825"/>
              </a:lnSpc>
            </a:pPr>
            <a:endParaRPr lang="en-US" sz="4069" b="1" spc="-227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8700" y="4782150"/>
            <a:ext cx="10313254" cy="391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3A59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Urbanization and industrial activities have reduced green spaces and increased pollution in Egypt.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3A591C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3A59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This has led to urban heat islands, poor air quality, and biodiversity loss.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3A591C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3A59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Despite growing awareness, afforestation efforts are limited by inadequate tools and resources.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b="1">
              <a:solidFill>
                <a:srgbClr val="3A591C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2395447" y="1481891"/>
            <a:ext cx="4863853" cy="8260527"/>
            <a:chOff x="0" y="0"/>
            <a:chExt cx="753538" cy="127977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53538" cy="1279772"/>
            </a:xfrm>
            <a:custGeom>
              <a:avLst/>
              <a:gdLst/>
              <a:ahLst/>
              <a:cxnLst/>
              <a:rect l="l" t="t" r="r" b="b"/>
              <a:pathLst>
                <a:path w="753538" h="1279772">
                  <a:moveTo>
                    <a:pt x="130522" y="0"/>
                  </a:moveTo>
                  <a:lnTo>
                    <a:pt x="623016" y="0"/>
                  </a:lnTo>
                  <a:cubicBezTo>
                    <a:pt x="695102" y="0"/>
                    <a:pt x="753538" y="58436"/>
                    <a:pt x="753538" y="130522"/>
                  </a:cubicBezTo>
                  <a:lnTo>
                    <a:pt x="753538" y="1149250"/>
                  </a:lnTo>
                  <a:cubicBezTo>
                    <a:pt x="753538" y="1221335"/>
                    <a:pt x="695102" y="1279772"/>
                    <a:pt x="623016" y="1279772"/>
                  </a:cubicBezTo>
                  <a:lnTo>
                    <a:pt x="130522" y="1279772"/>
                  </a:lnTo>
                  <a:cubicBezTo>
                    <a:pt x="58436" y="1279772"/>
                    <a:pt x="0" y="1221335"/>
                    <a:pt x="0" y="1149250"/>
                  </a:cubicBezTo>
                  <a:lnTo>
                    <a:pt x="0" y="130522"/>
                  </a:lnTo>
                  <a:cubicBezTo>
                    <a:pt x="0" y="58436"/>
                    <a:pt x="58436" y="0"/>
                    <a:pt x="130522" y="0"/>
                  </a:cubicBezTo>
                  <a:close/>
                </a:path>
              </a:pathLst>
            </a:custGeom>
            <a:blipFill>
              <a:blip r:embed="rId5"/>
              <a:stretch>
                <a:fillRect l="-35383" r="-3538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15930" y="1267576"/>
            <a:ext cx="16856139" cy="6620740"/>
            <a:chOff x="0" y="0"/>
            <a:chExt cx="4439477" cy="17437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39477" cy="1743734"/>
            </a:xfrm>
            <a:custGeom>
              <a:avLst/>
              <a:gdLst/>
              <a:ahLst/>
              <a:cxnLst/>
              <a:rect l="l" t="t" r="r" b="b"/>
              <a:pathLst>
                <a:path w="4439477" h="1743734">
                  <a:moveTo>
                    <a:pt x="33988" y="0"/>
                  </a:moveTo>
                  <a:lnTo>
                    <a:pt x="4405489" y="0"/>
                  </a:lnTo>
                  <a:cubicBezTo>
                    <a:pt x="4424260" y="0"/>
                    <a:pt x="4439477" y="15217"/>
                    <a:pt x="4439477" y="33988"/>
                  </a:cubicBezTo>
                  <a:lnTo>
                    <a:pt x="4439477" y="1709746"/>
                  </a:lnTo>
                  <a:cubicBezTo>
                    <a:pt x="4439477" y="1728517"/>
                    <a:pt x="4424260" y="1743734"/>
                    <a:pt x="4405489" y="1743734"/>
                  </a:cubicBezTo>
                  <a:lnTo>
                    <a:pt x="33988" y="1743734"/>
                  </a:lnTo>
                  <a:cubicBezTo>
                    <a:pt x="15217" y="1743734"/>
                    <a:pt x="0" y="1728517"/>
                    <a:pt x="0" y="1709746"/>
                  </a:cubicBezTo>
                  <a:lnTo>
                    <a:pt x="0" y="33988"/>
                  </a:lnTo>
                  <a:cubicBezTo>
                    <a:pt x="0" y="15217"/>
                    <a:pt x="15217" y="0"/>
                    <a:pt x="33988" y="0"/>
                  </a:cubicBezTo>
                  <a:close/>
                </a:path>
              </a:pathLst>
            </a:custGeom>
            <a:solidFill>
              <a:srgbClr val="E2EDD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439477" cy="17913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06873" y="5481072"/>
            <a:ext cx="14874254" cy="3633411"/>
            <a:chOff x="0" y="0"/>
            <a:chExt cx="3917499" cy="9569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17499" cy="956948"/>
            </a:xfrm>
            <a:custGeom>
              <a:avLst/>
              <a:gdLst/>
              <a:ahLst/>
              <a:cxnLst/>
              <a:rect l="l" t="t" r="r" b="b"/>
              <a:pathLst>
                <a:path w="3917499" h="956948">
                  <a:moveTo>
                    <a:pt x="38516" y="0"/>
                  </a:moveTo>
                  <a:lnTo>
                    <a:pt x="3878983" y="0"/>
                  </a:lnTo>
                  <a:cubicBezTo>
                    <a:pt x="3900255" y="0"/>
                    <a:pt x="3917499" y="17244"/>
                    <a:pt x="3917499" y="38516"/>
                  </a:cubicBezTo>
                  <a:lnTo>
                    <a:pt x="3917499" y="918431"/>
                  </a:lnTo>
                  <a:cubicBezTo>
                    <a:pt x="3917499" y="939703"/>
                    <a:pt x="3900255" y="956948"/>
                    <a:pt x="3878983" y="956948"/>
                  </a:cubicBezTo>
                  <a:lnTo>
                    <a:pt x="38516" y="956948"/>
                  </a:lnTo>
                  <a:cubicBezTo>
                    <a:pt x="17244" y="956948"/>
                    <a:pt x="0" y="939703"/>
                    <a:pt x="0" y="918431"/>
                  </a:cubicBezTo>
                  <a:lnTo>
                    <a:pt x="0" y="38516"/>
                  </a:lnTo>
                  <a:cubicBezTo>
                    <a:pt x="0" y="17244"/>
                    <a:pt x="17244" y="0"/>
                    <a:pt x="38516" y="0"/>
                  </a:cubicBezTo>
                  <a:close/>
                </a:path>
              </a:pathLst>
            </a:custGeom>
            <a:solidFill>
              <a:srgbClr val="3A591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917499" cy="1004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303512" y="2463780"/>
            <a:ext cx="13244729" cy="31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00"/>
              </a:lnSpc>
              <a:spcBef>
                <a:spcPct val="0"/>
              </a:spcBef>
            </a:pPr>
            <a:r>
              <a:rPr lang="en-US" sz="8617" b="1" u="none" strike="noStrike" spc="-482">
                <a:solidFill>
                  <a:srgbClr val="3A59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</a:t>
            </a:r>
          </a:p>
          <a:p>
            <a:pPr marL="0" lvl="0" indent="0" algn="ctr">
              <a:lnSpc>
                <a:spcPts val="8100"/>
              </a:lnSpc>
              <a:spcBef>
                <a:spcPct val="0"/>
              </a:spcBef>
            </a:pPr>
            <a:r>
              <a:rPr lang="en-US" sz="8617" b="1" u="none" strike="noStrike" spc="-482">
                <a:solidFill>
                  <a:srgbClr val="3A59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OBJECTIVES</a:t>
            </a:r>
          </a:p>
          <a:p>
            <a:pPr marL="0" lvl="0" indent="0" algn="ctr">
              <a:lnSpc>
                <a:spcPts val="8100"/>
              </a:lnSpc>
              <a:spcBef>
                <a:spcPct val="0"/>
              </a:spcBef>
            </a:pPr>
            <a:endParaRPr lang="en-US" sz="8617" b="1" u="none" strike="noStrike" spc="-482">
              <a:solidFill>
                <a:srgbClr val="3A591C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423624" y="6811204"/>
            <a:ext cx="11259365" cy="1180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What is the main goal we aim for?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endParaRPr lang="en-US" sz="339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224462" y="1692114"/>
            <a:ext cx="964822" cy="96482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591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3037" b="1">
                  <a:solidFill>
                    <a:srgbClr val="F4F5EC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2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23329" y="367592"/>
            <a:ext cx="3806581" cy="625788"/>
            <a:chOff x="0" y="0"/>
            <a:chExt cx="5075441" cy="834384"/>
          </a:xfrm>
        </p:grpSpPr>
        <p:sp>
          <p:nvSpPr>
            <p:cNvPr id="15" name="TextBox 15"/>
            <p:cNvSpPr txBox="1"/>
            <p:nvPr/>
          </p:nvSpPr>
          <p:spPr>
            <a:xfrm>
              <a:off x="796352" y="140990"/>
              <a:ext cx="4279089" cy="5047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51"/>
                </a:lnSpc>
                <a:spcBef>
                  <a:spcPct val="0"/>
                </a:spcBef>
              </a:pPr>
              <a:r>
                <a:rPr lang="en-US" sz="2251" b="1" u="none" strike="noStrik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RELEAF</a:t>
              </a:r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607709" cy="834384"/>
            </a:xfrm>
            <a:custGeom>
              <a:avLst/>
              <a:gdLst/>
              <a:ahLst/>
              <a:cxnLst/>
              <a:rect l="l" t="t" r="r" b="b"/>
              <a:pathLst>
                <a:path w="607709" h="834384">
                  <a:moveTo>
                    <a:pt x="0" y="0"/>
                  </a:moveTo>
                  <a:lnTo>
                    <a:pt x="607709" y="0"/>
                  </a:lnTo>
                  <a:lnTo>
                    <a:pt x="607709" y="834384"/>
                  </a:lnTo>
                  <a:lnTo>
                    <a:pt x="0" y="8343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81284" y="1802937"/>
            <a:ext cx="16925431" cy="1844785"/>
            <a:chOff x="0" y="0"/>
            <a:chExt cx="4457727" cy="4858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57727" cy="485869"/>
            </a:xfrm>
            <a:custGeom>
              <a:avLst/>
              <a:gdLst/>
              <a:ahLst/>
              <a:cxnLst/>
              <a:rect l="l" t="t" r="r" b="b"/>
              <a:pathLst>
                <a:path w="4457727" h="485869">
                  <a:moveTo>
                    <a:pt x="33849" y="0"/>
                  </a:moveTo>
                  <a:lnTo>
                    <a:pt x="4423878" y="0"/>
                  </a:lnTo>
                  <a:cubicBezTo>
                    <a:pt x="4432855" y="0"/>
                    <a:pt x="4441465" y="3566"/>
                    <a:pt x="4447813" y="9914"/>
                  </a:cubicBezTo>
                  <a:cubicBezTo>
                    <a:pt x="4454161" y="16262"/>
                    <a:pt x="4457727" y="24871"/>
                    <a:pt x="4457727" y="33849"/>
                  </a:cubicBezTo>
                  <a:lnTo>
                    <a:pt x="4457727" y="452021"/>
                  </a:lnTo>
                  <a:cubicBezTo>
                    <a:pt x="4457727" y="460998"/>
                    <a:pt x="4454161" y="469607"/>
                    <a:pt x="4447813" y="475955"/>
                  </a:cubicBezTo>
                  <a:cubicBezTo>
                    <a:pt x="4441465" y="482303"/>
                    <a:pt x="4432855" y="485869"/>
                    <a:pt x="4423878" y="485869"/>
                  </a:cubicBezTo>
                  <a:lnTo>
                    <a:pt x="33849" y="485869"/>
                  </a:lnTo>
                  <a:cubicBezTo>
                    <a:pt x="24871" y="485869"/>
                    <a:pt x="16262" y="482303"/>
                    <a:pt x="9914" y="475955"/>
                  </a:cubicBezTo>
                  <a:cubicBezTo>
                    <a:pt x="3566" y="469607"/>
                    <a:pt x="0" y="460998"/>
                    <a:pt x="0" y="452021"/>
                  </a:cubicBezTo>
                  <a:lnTo>
                    <a:pt x="0" y="33849"/>
                  </a:lnTo>
                  <a:cubicBezTo>
                    <a:pt x="0" y="24871"/>
                    <a:pt x="3566" y="16262"/>
                    <a:pt x="9914" y="9914"/>
                  </a:cubicBezTo>
                  <a:cubicBezTo>
                    <a:pt x="16262" y="3566"/>
                    <a:pt x="24871" y="0"/>
                    <a:pt x="33849" y="0"/>
                  </a:cubicBezTo>
                  <a:close/>
                </a:path>
              </a:pathLst>
            </a:custGeom>
            <a:solidFill>
              <a:srgbClr val="3A591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457727" cy="5334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23499" y="2441898"/>
            <a:ext cx="15755845" cy="709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91"/>
              </a:lnSpc>
            </a:pPr>
            <a:r>
              <a:rPr lang="en-US" sz="5628" b="1" spc="-31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WHY WE CHOSE THIS PROBLEM?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81787" y="3816148"/>
            <a:ext cx="16377513" cy="6475298"/>
            <a:chOff x="0" y="0"/>
            <a:chExt cx="21836684" cy="8633731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21836684" cy="8633731"/>
              <a:chOff x="0" y="0"/>
              <a:chExt cx="4518855" cy="178665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4518855" cy="1786653"/>
              </a:xfrm>
              <a:custGeom>
                <a:avLst/>
                <a:gdLst/>
                <a:ahLst/>
                <a:cxnLst/>
                <a:rect l="l" t="t" r="r" b="b"/>
                <a:pathLst>
                  <a:path w="4518855" h="1786653">
                    <a:moveTo>
                      <a:pt x="33391" y="0"/>
                    </a:moveTo>
                    <a:lnTo>
                      <a:pt x="4485464" y="0"/>
                    </a:lnTo>
                    <a:cubicBezTo>
                      <a:pt x="4503905" y="0"/>
                      <a:pt x="4518855" y="14950"/>
                      <a:pt x="4518855" y="33391"/>
                    </a:cubicBezTo>
                    <a:lnTo>
                      <a:pt x="4518855" y="1753262"/>
                    </a:lnTo>
                    <a:cubicBezTo>
                      <a:pt x="4518855" y="1771703"/>
                      <a:pt x="4503905" y="1786653"/>
                      <a:pt x="4485464" y="1786653"/>
                    </a:cubicBezTo>
                    <a:lnTo>
                      <a:pt x="33391" y="1786653"/>
                    </a:lnTo>
                    <a:cubicBezTo>
                      <a:pt x="14950" y="1786653"/>
                      <a:pt x="0" y="1771703"/>
                      <a:pt x="0" y="1753262"/>
                    </a:cubicBezTo>
                    <a:lnTo>
                      <a:pt x="0" y="33391"/>
                    </a:lnTo>
                    <a:cubicBezTo>
                      <a:pt x="0" y="14950"/>
                      <a:pt x="14950" y="0"/>
                      <a:pt x="33391" y="0"/>
                    </a:cubicBezTo>
                    <a:close/>
                  </a:path>
                </a:pathLst>
              </a:custGeom>
              <a:solidFill>
                <a:srgbClr val="E2EDD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4518855" cy="18342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1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144150" y="447579"/>
              <a:ext cx="18659845" cy="6658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40"/>
                </a:lnSpc>
              </a:pPr>
              <a:endParaRPr/>
            </a:p>
            <a:p>
              <a:pPr marL="515211" lvl="1" indent="-257606" algn="l">
                <a:lnSpc>
                  <a:spcPts val="3340"/>
                </a:lnSpc>
                <a:buFont typeface="Arial"/>
                <a:buChar char="•"/>
              </a:pPr>
              <a:r>
                <a:rPr lang="en-US" sz="2386" b="1">
                  <a:solidFill>
                    <a:srgbClr val="3A591C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Green spaces are vital, but Egypt’s urban areas suffer from pollution, heat, and little greenery.</a:t>
              </a:r>
            </a:p>
            <a:p>
              <a:pPr algn="l">
                <a:lnSpc>
                  <a:spcPts val="3340"/>
                </a:lnSpc>
              </a:pPr>
              <a:endParaRPr lang="en-US" sz="2386" b="1">
                <a:solidFill>
                  <a:srgbClr val="3A591C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  <a:p>
              <a:pPr marL="515211" lvl="1" indent="-257606" algn="l">
                <a:lnSpc>
                  <a:spcPts val="3340"/>
                </a:lnSpc>
                <a:buFont typeface="Arial"/>
                <a:buChar char="•"/>
              </a:pPr>
              <a:r>
                <a:rPr lang="en-US" sz="2386" b="1">
                  <a:solidFill>
                    <a:srgbClr val="3A591C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Tree planting improves air, reduces heat, and boosts well-being, but awareness is low.</a:t>
              </a:r>
            </a:p>
            <a:p>
              <a:pPr algn="l">
                <a:lnSpc>
                  <a:spcPts val="3340"/>
                </a:lnSpc>
              </a:pPr>
              <a:endParaRPr lang="en-US" sz="2386" b="1">
                <a:solidFill>
                  <a:srgbClr val="3A591C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  <a:p>
              <a:pPr marL="515211" lvl="1" indent="-257606" algn="l">
                <a:lnSpc>
                  <a:spcPts val="3340"/>
                </a:lnSpc>
                <a:buFont typeface="Arial"/>
                <a:buChar char="•"/>
              </a:pPr>
              <a:r>
                <a:rPr lang="en-US" sz="2386" b="1">
                  <a:solidFill>
                    <a:srgbClr val="3A591C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Despite these benefits, awareness and participation in tree-planting initiatives remain low.</a:t>
              </a:r>
            </a:p>
            <a:p>
              <a:pPr algn="l">
                <a:lnSpc>
                  <a:spcPts val="3340"/>
                </a:lnSpc>
              </a:pPr>
              <a:endParaRPr lang="en-US" sz="2386" b="1">
                <a:solidFill>
                  <a:srgbClr val="3A591C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  <a:p>
              <a:pPr marL="515211" lvl="1" indent="-257606" algn="l">
                <a:lnSpc>
                  <a:spcPts val="33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386" b="1">
                  <a:solidFill>
                    <a:srgbClr val="3A591C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This supports a greener, sustainable future for Egypt.</a:t>
              </a:r>
            </a:p>
            <a:p>
              <a:pPr algn="l">
                <a:lnSpc>
                  <a:spcPts val="3340"/>
                </a:lnSpc>
                <a:spcBef>
                  <a:spcPct val="0"/>
                </a:spcBef>
              </a:pPr>
              <a:endParaRPr lang="en-US" sz="2386" b="1">
                <a:solidFill>
                  <a:srgbClr val="3A591C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23329" y="367592"/>
            <a:ext cx="3806581" cy="625788"/>
            <a:chOff x="0" y="0"/>
            <a:chExt cx="5075441" cy="834384"/>
          </a:xfrm>
        </p:grpSpPr>
        <p:sp>
          <p:nvSpPr>
            <p:cNvPr id="13" name="TextBox 13"/>
            <p:cNvSpPr txBox="1"/>
            <p:nvPr/>
          </p:nvSpPr>
          <p:spPr>
            <a:xfrm>
              <a:off x="796352" y="140990"/>
              <a:ext cx="4279089" cy="5047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51"/>
                </a:lnSpc>
                <a:spcBef>
                  <a:spcPct val="0"/>
                </a:spcBef>
              </a:pPr>
              <a:r>
                <a:rPr lang="en-US" sz="2251" b="1" u="none" strike="noStrik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RELEAF</a:t>
              </a:r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607709" cy="834384"/>
            </a:xfrm>
            <a:custGeom>
              <a:avLst/>
              <a:gdLst/>
              <a:ahLst/>
              <a:cxnLst/>
              <a:rect l="l" t="t" r="r" b="b"/>
              <a:pathLst>
                <a:path w="607709" h="834384">
                  <a:moveTo>
                    <a:pt x="0" y="0"/>
                  </a:moveTo>
                  <a:lnTo>
                    <a:pt x="607709" y="0"/>
                  </a:lnTo>
                  <a:lnTo>
                    <a:pt x="607709" y="834384"/>
                  </a:lnTo>
                  <a:lnTo>
                    <a:pt x="0" y="8343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96309" y="946750"/>
            <a:ext cx="17325873" cy="8632079"/>
            <a:chOff x="0" y="0"/>
            <a:chExt cx="4563193" cy="22734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63193" cy="2273469"/>
            </a:xfrm>
            <a:custGeom>
              <a:avLst/>
              <a:gdLst/>
              <a:ahLst/>
              <a:cxnLst/>
              <a:rect l="l" t="t" r="r" b="b"/>
              <a:pathLst>
                <a:path w="4563193" h="2273469">
                  <a:moveTo>
                    <a:pt x="33066" y="0"/>
                  </a:moveTo>
                  <a:lnTo>
                    <a:pt x="4530127" y="0"/>
                  </a:lnTo>
                  <a:cubicBezTo>
                    <a:pt x="4548389" y="0"/>
                    <a:pt x="4563193" y="14804"/>
                    <a:pt x="4563193" y="33066"/>
                  </a:cubicBezTo>
                  <a:lnTo>
                    <a:pt x="4563193" y="2240403"/>
                  </a:lnTo>
                  <a:cubicBezTo>
                    <a:pt x="4563193" y="2258665"/>
                    <a:pt x="4548389" y="2273469"/>
                    <a:pt x="4530127" y="2273469"/>
                  </a:cubicBezTo>
                  <a:lnTo>
                    <a:pt x="33066" y="2273469"/>
                  </a:lnTo>
                  <a:cubicBezTo>
                    <a:pt x="24297" y="2273469"/>
                    <a:pt x="15886" y="2269986"/>
                    <a:pt x="9685" y="2263784"/>
                  </a:cubicBezTo>
                  <a:cubicBezTo>
                    <a:pt x="3484" y="2257583"/>
                    <a:pt x="0" y="2249173"/>
                    <a:pt x="0" y="2240403"/>
                  </a:cubicBezTo>
                  <a:lnTo>
                    <a:pt x="0" y="33066"/>
                  </a:lnTo>
                  <a:cubicBezTo>
                    <a:pt x="0" y="14804"/>
                    <a:pt x="14804" y="0"/>
                    <a:pt x="33066" y="0"/>
                  </a:cubicBezTo>
                  <a:close/>
                </a:path>
              </a:pathLst>
            </a:custGeom>
            <a:solidFill>
              <a:srgbClr val="3A591C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563193" cy="2321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5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15359" y="2362849"/>
            <a:ext cx="17325873" cy="7229280"/>
            <a:chOff x="0" y="0"/>
            <a:chExt cx="4563193" cy="19040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63193" cy="1904008"/>
            </a:xfrm>
            <a:custGeom>
              <a:avLst/>
              <a:gdLst/>
              <a:ahLst/>
              <a:cxnLst/>
              <a:rect l="l" t="t" r="r" b="b"/>
              <a:pathLst>
                <a:path w="4563193" h="1904008">
                  <a:moveTo>
                    <a:pt x="33066" y="0"/>
                  </a:moveTo>
                  <a:lnTo>
                    <a:pt x="4530127" y="0"/>
                  </a:lnTo>
                  <a:cubicBezTo>
                    <a:pt x="4548389" y="0"/>
                    <a:pt x="4563193" y="14804"/>
                    <a:pt x="4563193" y="33066"/>
                  </a:cubicBezTo>
                  <a:lnTo>
                    <a:pt x="4563193" y="1870942"/>
                  </a:lnTo>
                  <a:cubicBezTo>
                    <a:pt x="4563193" y="1889204"/>
                    <a:pt x="4548389" y="1904008"/>
                    <a:pt x="4530127" y="1904008"/>
                  </a:cubicBezTo>
                  <a:lnTo>
                    <a:pt x="33066" y="1904008"/>
                  </a:lnTo>
                  <a:cubicBezTo>
                    <a:pt x="14804" y="1904008"/>
                    <a:pt x="0" y="1889204"/>
                    <a:pt x="0" y="1870942"/>
                  </a:cubicBezTo>
                  <a:lnTo>
                    <a:pt x="0" y="33066"/>
                  </a:lnTo>
                  <a:cubicBezTo>
                    <a:pt x="0" y="14804"/>
                    <a:pt x="14804" y="0"/>
                    <a:pt x="33066" y="0"/>
                  </a:cubicBezTo>
                  <a:close/>
                </a:path>
              </a:pathLst>
            </a:custGeom>
            <a:solidFill>
              <a:srgbClr val="E2EDD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563193" cy="1951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2989008" y="3750285"/>
            <a:ext cx="1793346" cy="1616510"/>
          </a:xfrm>
          <a:custGeom>
            <a:avLst/>
            <a:gdLst/>
            <a:ahLst/>
            <a:cxnLst/>
            <a:rect l="l" t="t" r="r" b="b"/>
            <a:pathLst>
              <a:path w="1793346" h="1616510">
                <a:moveTo>
                  <a:pt x="0" y="0"/>
                </a:moveTo>
                <a:lnTo>
                  <a:pt x="1793346" y="0"/>
                </a:lnTo>
                <a:lnTo>
                  <a:pt x="1793346" y="1616510"/>
                </a:lnTo>
                <a:lnTo>
                  <a:pt x="0" y="16165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5776050" y="1405088"/>
            <a:ext cx="6515707" cy="6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24"/>
              </a:lnSpc>
              <a:spcBef>
                <a:spcPct val="0"/>
              </a:spcBef>
            </a:pPr>
            <a:r>
              <a:rPr lang="en-US" sz="5239" b="1" u="none" strike="noStrike" spc="-29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OUR FEATURES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64542" y="5929865"/>
            <a:ext cx="4111508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9"/>
              </a:lnSpc>
              <a:spcBef>
                <a:spcPct val="0"/>
              </a:spcBef>
            </a:pPr>
            <a:r>
              <a:rPr lang="en-US" sz="2250" b="1">
                <a:solidFill>
                  <a:srgbClr val="3A59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Interactive planting maps to show areas needing greenery or where trees are already planted.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170500" y="6075020"/>
            <a:ext cx="4841627" cy="42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9"/>
              </a:lnSpc>
              <a:spcBef>
                <a:spcPct val="0"/>
              </a:spcBef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7170500" y="5929865"/>
            <a:ext cx="4456823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9"/>
              </a:lnSpc>
              <a:spcBef>
                <a:spcPct val="0"/>
              </a:spcBef>
            </a:pPr>
            <a:r>
              <a:rPr lang="en-US" sz="2250" b="1">
                <a:solidFill>
                  <a:srgbClr val="3A59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Guidance for home gardening to encourage urban greenery.</a:t>
            </a:r>
          </a:p>
        </p:txBody>
      </p:sp>
      <p:sp>
        <p:nvSpPr>
          <p:cNvPr id="14" name="Freeform 14"/>
          <p:cNvSpPr/>
          <p:nvPr/>
        </p:nvSpPr>
        <p:spPr>
          <a:xfrm>
            <a:off x="8523290" y="3750285"/>
            <a:ext cx="1751244" cy="1669015"/>
          </a:xfrm>
          <a:custGeom>
            <a:avLst/>
            <a:gdLst/>
            <a:ahLst/>
            <a:cxnLst/>
            <a:rect l="l" t="t" r="r" b="b"/>
            <a:pathLst>
              <a:path w="1751244" h="1669015">
                <a:moveTo>
                  <a:pt x="0" y="0"/>
                </a:moveTo>
                <a:lnTo>
                  <a:pt x="1751244" y="0"/>
                </a:lnTo>
                <a:lnTo>
                  <a:pt x="1751244" y="1669015"/>
                </a:lnTo>
                <a:lnTo>
                  <a:pt x="0" y="16690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463" b="-246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4695489" y="3802790"/>
            <a:ext cx="1616510" cy="1616510"/>
          </a:xfrm>
          <a:custGeom>
            <a:avLst/>
            <a:gdLst/>
            <a:ahLst/>
            <a:cxnLst/>
            <a:rect l="l" t="t" r="r" b="b"/>
            <a:pathLst>
              <a:path w="1616510" h="1616510">
                <a:moveTo>
                  <a:pt x="0" y="0"/>
                </a:moveTo>
                <a:lnTo>
                  <a:pt x="1616510" y="0"/>
                </a:lnTo>
                <a:lnTo>
                  <a:pt x="1616510" y="1616510"/>
                </a:lnTo>
                <a:lnTo>
                  <a:pt x="0" y="16165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3402777" y="6075020"/>
            <a:ext cx="4201934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9"/>
              </a:lnSpc>
              <a:spcBef>
                <a:spcPct val="0"/>
              </a:spcBef>
            </a:pPr>
            <a:r>
              <a:rPr lang="en-US" sz="2250" b="1">
                <a:solidFill>
                  <a:srgbClr val="3A59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recognizing and naming a plant species.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23329" y="367592"/>
            <a:ext cx="3806581" cy="625788"/>
            <a:chOff x="0" y="0"/>
            <a:chExt cx="5075441" cy="834384"/>
          </a:xfrm>
        </p:grpSpPr>
        <p:sp>
          <p:nvSpPr>
            <p:cNvPr id="18" name="TextBox 18"/>
            <p:cNvSpPr txBox="1"/>
            <p:nvPr/>
          </p:nvSpPr>
          <p:spPr>
            <a:xfrm>
              <a:off x="796352" y="140990"/>
              <a:ext cx="4279089" cy="5047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51"/>
                </a:lnSpc>
                <a:spcBef>
                  <a:spcPct val="0"/>
                </a:spcBef>
              </a:pPr>
              <a:r>
                <a:rPr lang="en-US" sz="2251" b="1" u="none" strike="noStrik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RELEAF</a:t>
              </a:r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607709" cy="834384"/>
            </a:xfrm>
            <a:custGeom>
              <a:avLst/>
              <a:gdLst/>
              <a:ahLst/>
              <a:cxnLst/>
              <a:rect l="l" t="t" r="r" b="b"/>
              <a:pathLst>
                <a:path w="607709" h="834384">
                  <a:moveTo>
                    <a:pt x="0" y="0"/>
                  </a:moveTo>
                  <a:lnTo>
                    <a:pt x="607709" y="0"/>
                  </a:lnTo>
                  <a:lnTo>
                    <a:pt x="607709" y="834384"/>
                  </a:lnTo>
                  <a:lnTo>
                    <a:pt x="0" y="8343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842</Words>
  <Application>Microsoft Office PowerPoint</Application>
  <PresentationFormat>Custom</PresentationFormat>
  <Paragraphs>180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Montserrat Semi-Bold</vt:lpstr>
      <vt:lpstr>Open Sans</vt:lpstr>
      <vt:lpstr>Public Sans Bold</vt:lpstr>
      <vt:lpstr>Arial</vt:lpstr>
      <vt:lpstr>Barlow Bold</vt:lpstr>
      <vt:lpstr>DM Sans Bold</vt:lpstr>
      <vt:lpstr>Montserrat</vt:lpstr>
      <vt:lpstr>Bobby Jones</vt:lpstr>
      <vt:lpstr>Public Sans</vt:lpstr>
      <vt:lpstr>Montserrat Bold</vt:lpstr>
      <vt:lpstr>Calibri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Modern Clean Environmental Presentation</dc:title>
  <cp:lastModifiedBy>Omar Mohamed</cp:lastModifiedBy>
  <cp:revision>2</cp:revision>
  <dcterms:created xsi:type="dcterms:W3CDTF">2006-08-16T00:00:00Z</dcterms:created>
  <dcterms:modified xsi:type="dcterms:W3CDTF">2025-03-09T15:26:38Z</dcterms:modified>
  <dc:identifier>DAGeht45Gp8</dc:identifier>
</cp:coreProperties>
</file>